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2" r:id="rId8"/>
    <p:sldId id="273" r:id="rId9"/>
    <p:sldId id="274" r:id="rId10"/>
    <p:sldId id="275" r:id="rId11"/>
    <p:sldId id="272" r:id="rId12"/>
    <p:sldId id="279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7" r:id="rId23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5"/>
  </p:normalViewPr>
  <p:slideViewPr>
    <p:cSldViewPr>
      <p:cViewPr varScale="1">
        <p:scale>
          <a:sx n="102" d="100"/>
          <a:sy n="102" d="100"/>
        </p:scale>
        <p:origin x="192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80525" y="2069063"/>
            <a:ext cx="3782949" cy="1415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FF0000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110547" y="4044167"/>
            <a:ext cx="2922904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2076" y="2182807"/>
            <a:ext cx="2413635" cy="3583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heavy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183892" y="0"/>
            <a:ext cx="4776215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5642" y="957374"/>
            <a:ext cx="6252715" cy="836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0000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919" y="1336295"/>
            <a:ext cx="7340160" cy="1781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9" y="1923288"/>
            <a:ext cx="4716779" cy="134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15183" y="2581656"/>
            <a:ext cx="4119371" cy="1341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311150" marR="5080" indent="-299085">
              <a:lnSpc>
                <a:spcPts val="5180"/>
              </a:lnSpc>
              <a:spcBef>
                <a:spcPts val="755"/>
              </a:spcBef>
            </a:pPr>
            <a:r>
              <a:rPr spc="-5" dirty="0"/>
              <a:t>SPÉCIALITÉ</a:t>
            </a:r>
            <a:r>
              <a:rPr spc="-75" dirty="0"/>
              <a:t> </a:t>
            </a:r>
            <a:r>
              <a:rPr dirty="0"/>
              <a:t>SVT  </a:t>
            </a:r>
            <a:r>
              <a:rPr spc="-5" dirty="0"/>
              <a:t>EN</a:t>
            </a:r>
            <a:r>
              <a:rPr spc="-30" dirty="0"/>
              <a:t> </a:t>
            </a:r>
            <a:r>
              <a:rPr spc="-5" dirty="0"/>
              <a:t>PREMIÈRE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5B02F022-27C0-564E-8830-BEF7018738F5}"/>
              </a:ext>
            </a:extLst>
          </p:cNvPr>
          <p:cNvSpPr/>
          <p:nvPr/>
        </p:nvSpPr>
        <p:spPr>
          <a:xfrm>
            <a:off x="720090" y="72748"/>
            <a:ext cx="7738110" cy="571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0930091-7C7B-DA4C-9A19-0F46AB613494}"/>
              </a:ext>
            </a:extLst>
          </p:cNvPr>
          <p:cNvSpPr txBox="1"/>
          <p:nvPr/>
        </p:nvSpPr>
        <p:spPr>
          <a:xfrm>
            <a:off x="1295400" y="3962400"/>
            <a:ext cx="2159000" cy="11595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indent="91440" algn="ctr">
              <a:lnSpc>
                <a:spcPct val="93100"/>
              </a:lnSpc>
              <a:spcBef>
                <a:spcPts val="315"/>
              </a:spcBef>
            </a:pPr>
            <a:r>
              <a:rPr sz="2600" b="1" spc="-20" dirty="0">
                <a:latin typeface="Arial"/>
                <a:cs typeface="Arial"/>
              </a:rPr>
              <a:t>Variations  </a:t>
            </a:r>
            <a:r>
              <a:rPr sz="2600" b="1" dirty="0">
                <a:latin typeface="Arial"/>
                <a:cs typeface="Arial"/>
              </a:rPr>
              <a:t>génétiques</a:t>
            </a:r>
            <a:r>
              <a:rPr sz="2600" b="1" spc="-8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et  </a:t>
            </a:r>
            <a:r>
              <a:rPr sz="2600" b="1" spc="-5" dirty="0">
                <a:latin typeface="Arial"/>
                <a:cs typeface="Arial"/>
              </a:rPr>
              <a:t>santé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69FE367-A1C4-2A42-AB61-E335934356F0}"/>
              </a:ext>
            </a:extLst>
          </p:cNvPr>
          <p:cNvSpPr txBox="1"/>
          <p:nvPr/>
        </p:nvSpPr>
        <p:spPr>
          <a:xfrm>
            <a:off x="6172200" y="4146550"/>
            <a:ext cx="1908810" cy="7912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130" marR="5080" indent="-11430">
              <a:lnSpc>
                <a:spcPts val="2910"/>
              </a:lnSpc>
              <a:spcBef>
                <a:spcPts val="370"/>
              </a:spcBef>
            </a:pPr>
            <a:r>
              <a:rPr sz="2600" b="1" dirty="0">
                <a:latin typeface="Arial"/>
                <a:cs typeface="Arial"/>
              </a:rPr>
              <a:t>Le système  </a:t>
            </a:r>
            <a:r>
              <a:rPr sz="2600" b="1" spc="-5" dirty="0">
                <a:latin typeface="Arial"/>
                <a:cs typeface="Arial"/>
              </a:rPr>
              <a:t>i</a:t>
            </a:r>
            <a:r>
              <a:rPr sz="2600" b="1" dirty="0">
                <a:latin typeface="Arial"/>
                <a:cs typeface="Arial"/>
              </a:rPr>
              <a:t>m</a:t>
            </a:r>
            <a:r>
              <a:rPr sz="2600" b="1" spc="-5" dirty="0">
                <a:latin typeface="Arial"/>
                <a:cs typeface="Arial"/>
              </a:rPr>
              <a:t>m</a:t>
            </a:r>
            <a:r>
              <a:rPr sz="2600" b="1" spc="5" dirty="0">
                <a:latin typeface="Arial"/>
                <a:cs typeface="Arial"/>
              </a:rPr>
              <a:t>u</a:t>
            </a:r>
            <a:r>
              <a:rPr sz="2600" b="1" dirty="0">
                <a:latin typeface="Arial"/>
                <a:cs typeface="Arial"/>
              </a:rPr>
              <a:t>n</a:t>
            </a:r>
            <a:r>
              <a:rPr sz="2600" b="1" spc="-5" dirty="0">
                <a:latin typeface="Arial"/>
                <a:cs typeface="Arial"/>
              </a:rPr>
              <a:t>i</a:t>
            </a:r>
            <a:r>
              <a:rPr sz="2600" b="1" dirty="0">
                <a:latin typeface="Arial"/>
                <a:cs typeface="Arial"/>
              </a:rPr>
              <a:t>ta</a:t>
            </a:r>
            <a:r>
              <a:rPr sz="2600" b="1" spc="-5" dirty="0">
                <a:latin typeface="Arial"/>
                <a:cs typeface="Arial"/>
              </a:rPr>
              <a:t>ir</a:t>
            </a:r>
            <a:r>
              <a:rPr sz="2600" b="1" dirty="0">
                <a:latin typeface="Arial"/>
                <a:cs typeface="Arial"/>
              </a:rPr>
              <a:t>e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57F4F5F-0107-4042-AE5D-524EBA301EDC}"/>
              </a:ext>
            </a:extLst>
          </p:cNvPr>
          <p:cNvGrpSpPr/>
          <p:nvPr/>
        </p:nvGrpSpPr>
        <p:grpSpPr>
          <a:xfrm>
            <a:off x="4267200" y="228600"/>
            <a:ext cx="2249170" cy="1711458"/>
            <a:chOff x="4267200" y="228600"/>
            <a:chExt cx="2249170" cy="1711458"/>
          </a:xfrm>
        </p:grpSpPr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BFED2C26-2B4F-7E45-9586-BC91CB4F5407}"/>
                </a:ext>
              </a:extLst>
            </p:cNvPr>
            <p:cNvSpPr txBox="1"/>
            <p:nvPr/>
          </p:nvSpPr>
          <p:spPr>
            <a:xfrm>
              <a:off x="4267200" y="780548"/>
              <a:ext cx="2249170" cy="1159510"/>
            </a:xfrm>
            <a:prstGeom prst="rect">
              <a:avLst/>
            </a:prstGeom>
          </p:spPr>
          <p:txBody>
            <a:bodyPr vert="horz" wrap="square" lIns="0" tIns="46990" rIns="0" bIns="0" rtlCol="0">
              <a:spAutoFit/>
            </a:bodyPr>
            <a:lstStyle/>
            <a:p>
              <a:pPr marL="12065" marR="5080" algn="ctr">
                <a:lnSpc>
                  <a:spcPts val="2910"/>
                </a:lnSpc>
                <a:spcBef>
                  <a:spcPts val="370"/>
                </a:spcBef>
              </a:pPr>
              <a:r>
                <a:rPr sz="2600" b="1" dirty="0">
                  <a:solidFill>
                    <a:srgbClr val="FF0000"/>
                  </a:solidFill>
                  <a:latin typeface="Arial"/>
                  <a:cs typeface="Arial"/>
                </a:rPr>
                <a:t>Corps</a:t>
              </a:r>
              <a:r>
                <a:rPr sz="2600" b="1" spc="-65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2600" b="1" spc="-5" dirty="0">
                  <a:solidFill>
                    <a:srgbClr val="FF0000"/>
                  </a:solidFill>
                  <a:latin typeface="Arial"/>
                  <a:cs typeface="Arial"/>
                </a:rPr>
                <a:t>humain  </a:t>
              </a:r>
              <a:r>
                <a:rPr sz="2600" b="1" dirty="0">
                  <a:solidFill>
                    <a:srgbClr val="FF0000"/>
                  </a:solidFill>
                  <a:latin typeface="Arial"/>
                  <a:cs typeface="Arial"/>
                </a:rPr>
                <a:t>et</a:t>
              </a:r>
              <a:endParaRPr sz="260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1270" algn="ctr">
                <a:lnSpc>
                  <a:spcPts val="2840"/>
                </a:lnSpc>
              </a:pPr>
              <a:r>
                <a:rPr sz="2600" b="1" spc="-5" dirty="0">
                  <a:solidFill>
                    <a:srgbClr val="FF0000"/>
                  </a:solidFill>
                  <a:latin typeface="Arial"/>
                  <a:cs typeface="Arial"/>
                </a:rPr>
                <a:t>santé</a:t>
              </a:r>
              <a:endParaRPr sz="2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7C31A7A-DE81-774D-9DD8-68F1EF21114D}"/>
                </a:ext>
              </a:extLst>
            </p:cNvPr>
            <p:cNvSpPr txBox="1"/>
            <p:nvPr/>
          </p:nvSpPr>
          <p:spPr>
            <a:xfrm>
              <a:off x="4800600" y="2286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Thème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08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325ED2EC-15B7-FD45-9820-6ED84BD6E1CE}"/>
              </a:ext>
            </a:extLst>
          </p:cNvPr>
          <p:cNvSpPr/>
          <p:nvPr/>
        </p:nvSpPr>
        <p:spPr>
          <a:xfrm>
            <a:off x="720090" y="72748"/>
            <a:ext cx="7890510" cy="6123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E665CE9C-546E-0241-A243-DC859C1F6C93}"/>
              </a:ext>
            </a:extLst>
          </p:cNvPr>
          <p:cNvSpPr txBox="1"/>
          <p:nvPr/>
        </p:nvSpPr>
        <p:spPr>
          <a:xfrm>
            <a:off x="1249679" y="4008755"/>
            <a:ext cx="2159000" cy="11595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indent="91440" algn="ctr">
              <a:lnSpc>
                <a:spcPct val="93100"/>
              </a:lnSpc>
              <a:spcBef>
                <a:spcPts val="315"/>
              </a:spcBef>
            </a:pPr>
            <a:r>
              <a:rPr sz="2600" b="1" spc="-20" dirty="0">
                <a:latin typeface="Arial"/>
                <a:cs typeface="Arial"/>
              </a:rPr>
              <a:t>Variations  </a:t>
            </a:r>
            <a:r>
              <a:rPr sz="2600" b="1" dirty="0">
                <a:latin typeface="Arial"/>
                <a:cs typeface="Arial"/>
              </a:rPr>
              <a:t>génétiques</a:t>
            </a:r>
            <a:r>
              <a:rPr sz="2600" b="1" spc="-8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et  </a:t>
            </a:r>
            <a:r>
              <a:rPr sz="2600" b="1" spc="-5" dirty="0">
                <a:latin typeface="Arial"/>
                <a:cs typeface="Arial"/>
              </a:rPr>
              <a:t>santé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0A33B873-FB87-F44E-B444-9AEA5B839F14}"/>
              </a:ext>
            </a:extLst>
          </p:cNvPr>
          <p:cNvSpPr txBox="1"/>
          <p:nvPr/>
        </p:nvSpPr>
        <p:spPr>
          <a:xfrm>
            <a:off x="5735322" y="3429000"/>
            <a:ext cx="2487295" cy="11595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065" marR="5080" algn="ctr">
              <a:lnSpc>
                <a:spcPct val="93100"/>
              </a:lnSpc>
              <a:spcBef>
                <a:spcPts val="315"/>
              </a:spcBef>
            </a:pPr>
            <a:r>
              <a:rPr sz="2600" b="1" dirty="0">
                <a:latin typeface="Arial"/>
                <a:cs typeface="Arial"/>
              </a:rPr>
              <a:t>comprendre</a:t>
            </a:r>
            <a:r>
              <a:rPr sz="2600" b="1" spc="-9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les  </a:t>
            </a:r>
            <a:r>
              <a:rPr sz="2600" b="1" dirty="0">
                <a:latin typeface="Arial"/>
                <a:cs typeface="Arial"/>
              </a:rPr>
              <a:t>maladies  génétiques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E6064E6-5614-9F4E-B9A4-37933E263EA0}"/>
              </a:ext>
            </a:extLst>
          </p:cNvPr>
          <p:cNvSpPr txBox="1"/>
          <p:nvPr/>
        </p:nvSpPr>
        <p:spPr>
          <a:xfrm>
            <a:off x="5791200" y="5036545"/>
            <a:ext cx="2487295" cy="7899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17855" marR="5080" indent="-605790">
              <a:lnSpc>
                <a:spcPts val="2900"/>
              </a:lnSpc>
              <a:spcBef>
                <a:spcPts val="380"/>
              </a:spcBef>
            </a:pPr>
            <a:r>
              <a:rPr sz="2600" b="1" dirty="0">
                <a:latin typeface="Arial"/>
                <a:cs typeface="Arial"/>
              </a:rPr>
              <a:t>comprendre</a:t>
            </a:r>
            <a:r>
              <a:rPr sz="2600" b="1" spc="-8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les  </a:t>
            </a:r>
            <a:r>
              <a:rPr sz="2600" b="1" dirty="0">
                <a:latin typeface="Arial"/>
                <a:cs typeface="Arial"/>
              </a:rPr>
              <a:t>cancers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E266856-D402-A84C-B89C-440D2C5E7547}"/>
              </a:ext>
            </a:extLst>
          </p:cNvPr>
          <p:cNvGrpSpPr/>
          <p:nvPr/>
        </p:nvGrpSpPr>
        <p:grpSpPr>
          <a:xfrm>
            <a:off x="4267200" y="228600"/>
            <a:ext cx="2249170" cy="1711458"/>
            <a:chOff x="4267200" y="228600"/>
            <a:chExt cx="2249170" cy="1711458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E4722E10-6BF1-0344-BF28-CA3D03D8FF38}"/>
                </a:ext>
              </a:extLst>
            </p:cNvPr>
            <p:cNvSpPr txBox="1"/>
            <p:nvPr/>
          </p:nvSpPr>
          <p:spPr>
            <a:xfrm>
              <a:off x="4267200" y="780548"/>
              <a:ext cx="2249170" cy="1159510"/>
            </a:xfrm>
            <a:prstGeom prst="rect">
              <a:avLst/>
            </a:prstGeom>
          </p:spPr>
          <p:txBody>
            <a:bodyPr vert="horz" wrap="square" lIns="0" tIns="46990" rIns="0" bIns="0" rtlCol="0">
              <a:spAutoFit/>
            </a:bodyPr>
            <a:lstStyle/>
            <a:p>
              <a:pPr marL="12065" marR="5080" algn="ctr">
                <a:lnSpc>
                  <a:spcPts val="2910"/>
                </a:lnSpc>
                <a:spcBef>
                  <a:spcPts val="370"/>
                </a:spcBef>
              </a:pPr>
              <a:r>
                <a:rPr sz="2600" b="1" dirty="0">
                  <a:solidFill>
                    <a:srgbClr val="FF0000"/>
                  </a:solidFill>
                  <a:latin typeface="Arial"/>
                  <a:cs typeface="Arial"/>
                </a:rPr>
                <a:t>Corps</a:t>
              </a:r>
              <a:r>
                <a:rPr sz="2600" b="1" spc="-65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2600" b="1" spc="-5" dirty="0">
                  <a:solidFill>
                    <a:srgbClr val="FF0000"/>
                  </a:solidFill>
                  <a:latin typeface="Arial"/>
                  <a:cs typeface="Arial"/>
                </a:rPr>
                <a:t>humain  </a:t>
              </a:r>
              <a:r>
                <a:rPr sz="2600" b="1" dirty="0">
                  <a:solidFill>
                    <a:srgbClr val="FF0000"/>
                  </a:solidFill>
                  <a:latin typeface="Arial"/>
                  <a:cs typeface="Arial"/>
                </a:rPr>
                <a:t>et</a:t>
              </a:r>
              <a:endParaRPr sz="260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1270" algn="ctr">
                <a:lnSpc>
                  <a:spcPts val="2840"/>
                </a:lnSpc>
              </a:pPr>
              <a:r>
                <a:rPr sz="2600" b="1" spc="-5" dirty="0">
                  <a:solidFill>
                    <a:srgbClr val="FF0000"/>
                  </a:solidFill>
                  <a:latin typeface="Arial"/>
                  <a:cs typeface="Arial"/>
                </a:rPr>
                <a:t>santé</a:t>
              </a:r>
              <a:endParaRPr sz="2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FAB1CD-3E49-E344-8030-632E89E89AE6}"/>
                </a:ext>
              </a:extLst>
            </p:cNvPr>
            <p:cNvSpPr txBox="1"/>
            <p:nvPr/>
          </p:nvSpPr>
          <p:spPr>
            <a:xfrm>
              <a:off x="4800600" y="2286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Thème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502FB-1058-004D-98E5-4CEFBDB07990}"/>
              </a:ext>
            </a:extLst>
          </p:cNvPr>
          <p:cNvSpPr/>
          <p:nvPr/>
        </p:nvSpPr>
        <p:spPr>
          <a:xfrm>
            <a:off x="0" y="533400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Comic Sans MS,Bold"/>
              </a:rPr>
              <a:t>LES CONTENUS - SPECIALITE SVT (1</a:t>
            </a:r>
            <a:r>
              <a:rPr lang="fr-FR" sz="2100" dirty="0">
                <a:latin typeface="Comic Sans MS,Bold"/>
              </a:rPr>
              <a:t>ÈRE</a:t>
            </a:r>
            <a:r>
              <a:rPr lang="fr-FR" sz="3200" dirty="0">
                <a:latin typeface="Comic Sans MS,Bold"/>
              </a:rPr>
              <a:t>) </a:t>
            </a:r>
            <a:endParaRPr lang="fr-FR" dirty="0"/>
          </a:p>
          <a:p>
            <a:r>
              <a:rPr lang="fr-FR" sz="2400" dirty="0">
                <a:solidFill>
                  <a:srgbClr val="00AF4F"/>
                </a:solidFill>
                <a:latin typeface="Comic Sans MS,Bold"/>
              </a:rPr>
              <a:t>La vie, la Terre et l’organisation du vivant </a:t>
            </a:r>
            <a:endParaRPr lang="fr-FR" sz="2400" dirty="0"/>
          </a:p>
          <a:p>
            <a:r>
              <a:rPr lang="fr-FR" dirty="0">
                <a:solidFill>
                  <a:srgbClr val="006DBF"/>
                </a:solidFill>
                <a:latin typeface="Arial" panose="020B0604020202020204" pitchFamily="34" charset="0"/>
              </a:rPr>
              <a:t>•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Transmission, variation et expression du patrimoine 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génétique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 </a:t>
            </a:r>
            <a:r>
              <a:rPr lang="fr-FR" dirty="0">
                <a:latin typeface="Comic Sans MS" panose="030F0902030302020204" pitchFamily="66" charset="0"/>
              </a:rPr>
              <a:t>(divisions cellulaires, </a:t>
            </a:r>
            <a:r>
              <a:rPr lang="fr-FR" dirty="0" err="1">
                <a:latin typeface="Comic Sans MS" panose="030F0902030302020204" pitchFamily="66" charset="0"/>
              </a:rPr>
              <a:t>réplication</a:t>
            </a:r>
            <a:r>
              <a:rPr lang="fr-FR" dirty="0">
                <a:latin typeface="Comic Sans MS" panose="030F0902030302020204" pitchFamily="66" charset="0"/>
              </a:rPr>
              <a:t> de l’ADN, mutations de l’ADN et </a:t>
            </a:r>
            <a:r>
              <a:rPr lang="fr-FR" dirty="0" err="1">
                <a:latin typeface="Comic Sans MS" panose="030F0902030302020204" pitchFamily="66" charset="0"/>
              </a:rPr>
              <a:t>variabilite</a:t>
            </a:r>
            <a:r>
              <a:rPr lang="fr-FR" dirty="0">
                <a:latin typeface="Comic Sans MS" panose="030F0902030302020204" pitchFamily="66" charset="0"/>
              </a:rPr>
              <a:t>́ </a:t>
            </a:r>
            <a:r>
              <a:rPr lang="fr-FR" dirty="0" err="1">
                <a:latin typeface="Comic Sans MS" panose="030F0902030302020204" pitchFamily="66" charset="0"/>
              </a:rPr>
              <a:t>génétique</a:t>
            </a:r>
            <a:r>
              <a:rPr lang="fr-FR" dirty="0">
                <a:latin typeface="Comic Sans MS" panose="030F0902030302020204" pitchFamily="66" charset="0"/>
              </a:rPr>
              <a:t>, </a:t>
            </a:r>
            <a:r>
              <a:rPr lang="fr-FR" dirty="0" err="1">
                <a:latin typeface="Comic Sans MS" panose="030F0902030302020204" pitchFamily="66" charset="0"/>
              </a:rPr>
              <a:t>évolution</a:t>
            </a:r>
            <a:r>
              <a:rPr lang="fr-FR" dirty="0">
                <a:latin typeface="Comic Sans MS" panose="030F0902030302020204" pitchFamily="66" charset="0"/>
              </a:rPr>
              <a:t> du </a:t>
            </a:r>
            <a:r>
              <a:rPr lang="fr-FR" dirty="0" err="1">
                <a:latin typeface="Comic Sans MS" panose="030F0902030302020204" pitchFamily="66" charset="0"/>
              </a:rPr>
              <a:t>génome</a:t>
            </a:r>
            <a:r>
              <a:rPr lang="fr-FR" dirty="0">
                <a:latin typeface="Comic Sans MS" panose="030F0902030302020204" pitchFamily="66" charset="0"/>
              </a:rPr>
              <a:t> humain, expression du patrimoine </a:t>
            </a:r>
            <a:r>
              <a:rPr lang="fr-FR" dirty="0" err="1">
                <a:latin typeface="Comic Sans MS" panose="030F0902030302020204" pitchFamily="66" charset="0"/>
              </a:rPr>
              <a:t>génétique</a:t>
            </a:r>
            <a:r>
              <a:rPr lang="fr-FR" dirty="0">
                <a:latin typeface="Comic Sans MS" panose="030F0902030302020204" pitchFamily="66" charset="0"/>
              </a:rPr>
              <a:t>, enzymes)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solidFill>
                  <a:srgbClr val="006DBF"/>
                </a:solidFill>
                <a:latin typeface="Arial" panose="020B0604020202020204" pitchFamily="34" charset="0"/>
              </a:rPr>
              <a:t>•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La dynamique interne de la Terre </a:t>
            </a:r>
            <a:r>
              <a:rPr lang="fr-FR" dirty="0">
                <a:latin typeface="Comic Sans MS" panose="030F0902030302020204" pitchFamily="66" charset="0"/>
              </a:rPr>
              <a:t>(structure du globe terrestre et </a:t>
            </a:r>
            <a:r>
              <a:rPr lang="fr-FR" dirty="0" err="1">
                <a:latin typeface="Comic Sans MS" panose="030F0902030302020204" pitchFamily="66" charset="0"/>
              </a:rPr>
              <a:t>méthodes</a:t>
            </a:r>
            <a:r>
              <a:rPr lang="fr-FR" dirty="0">
                <a:latin typeface="Comic Sans MS" panose="030F0902030302020204" pitchFamily="66" charset="0"/>
              </a:rPr>
              <a:t> d’</a:t>
            </a:r>
            <a:r>
              <a:rPr lang="fr-FR" dirty="0" err="1">
                <a:latin typeface="Comic Sans MS" panose="030F0902030302020204" pitchFamily="66" charset="0"/>
              </a:rPr>
              <a:t>études</a:t>
            </a:r>
            <a:r>
              <a:rPr lang="fr-FR" dirty="0">
                <a:latin typeface="Comic Sans MS" panose="030F0902030302020204" pitchFamily="66" charset="0"/>
              </a:rPr>
              <a:t>, dynamique de la </a:t>
            </a:r>
            <a:r>
              <a:rPr lang="fr-FR" dirty="0" err="1">
                <a:latin typeface="Comic Sans MS" panose="030F0902030302020204" pitchFamily="66" charset="0"/>
              </a:rPr>
              <a:t>lithosphère</a:t>
            </a:r>
            <a:r>
              <a:rPr lang="fr-FR" dirty="0">
                <a:latin typeface="Comic Sans MS" panose="030F0902030302020204" pitchFamily="66" charset="0"/>
              </a:rPr>
              <a:t>, divergence, convergence) </a:t>
            </a:r>
            <a:endParaRPr lang="fr-FR" dirty="0"/>
          </a:p>
          <a:p>
            <a:r>
              <a:rPr lang="fr-FR" sz="2400" dirty="0" err="1">
                <a:solidFill>
                  <a:srgbClr val="00AF4F"/>
                </a:solidFill>
                <a:latin typeface="Comic Sans MS,Bold"/>
              </a:rPr>
              <a:t>Écosystèmes</a:t>
            </a:r>
            <a:r>
              <a:rPr lang="fr-FR" sz="2400" dirty="0">
                <a:solidFill>
                  <a:srgbClr val="00AF4F"/>
                </a:solidFill>
                <a:latin typeface="Comic Sans MS,Bold"/>
              </a:rPr>
              <a:t> et services environnementaux </a:t>
            </a:r>
            <a:endParaRPr lang="fr-FR" sz="2400" dirty="0"/>
          </a:p>
          <a:p>
            <a:r>
              <a:rPr lang="fr-FR" dirty="0">
                <a:solidFill>
                  <a:srgbClr val="006DBF"/>
                </a:solidFill>
                <a:latin typeface="Arial" panose="020B0604020202020204" pitchFamily="34" charset="0"/>
              </a:rPr>
              <a:t>•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Les 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écosystèmes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 : des interactions dynamiques entre les 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êtres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 vivants et entre eux et leur milieu </a:t>
            </a:r>
            <a:r>
              <a:rPr lang="fr-FR" dirty="0">
                <a:latin typeface="Comic Sans MS" panose="030F0902030302020204" pitchFamily="66" charset="0"/>
              </a:rPr>
              <a:t>(</a:t>
            </a:r>
            <a:r>
              <a:rPr lang="fr-FR" dirty="0" err="1">
                <a:latin typeface="Comic Sans MS" panose="030F0902030302020204" pitchFamily="66" charset="0"/>
              </a:rPr>
              <a:t>complexite</a:t>
            </a:r>
            <a:r>
              <a:rPr lang="fr-FR" dirty="0">
                <a:latin typeface="Comic Sans MS" panose="030F0902030302020204" pitchFamily="66" charset="0"/>
              </a:rPr>
              <a:t>́ des </a:t>
            </a:r>
            <a:r>
              <a:rPr lang="fr-FR" dirty="0" err="1">
                <a:latin typeface="Comic Sans MS" panose="030F0902030302020204" pitchFamily="66" charset="0"/>
              </a:rPr>
              <a:t>écosystèmes</a:t>
            </a:r>
            <a:r>
              <a:rPr lang="fr-FR" dirty="0">
                <a:latin typeface="Comic Sans MS" panose="030F0902030302020204" pitchFamily="66" charset="0"/>
              </a:rPr>
              <a:t> biologiques, </a:t>
            </a:r>
            <a:r>
              <a:rPr lang="fr-FR" dirty="0" err="1">
                <a:latin typeface="Comic Sans MS" panose="030F0902030302020204" pitchFamily="66" charset="0"/>
              </a:rPr>
              <a:t>diversite</a:t>
            </a:r>
            <a:r>
              <a:rPr lang="fr-FR" dirty="0">
                <a:latin typeface="Comic Sans MS" panose="030F0902030302020204" pitchFamily="66" charset="0"/>
              </a:rPr>
              <a:t>́ des interactions au sein d’un </a:t>
            </a:r>
            <a:r>
              <a:rPr lang="fr-FR" dirty="0" err="1">
                <a:latin typeface="Comic Sans MS" panose="030F0902030302020204" pitchFamily="66" charset="0"/>
              </a:rPr>
              <a:t>écosystème</a:t>
            </a:r>
            <a:r>
              <a:rPr lang="fr-FR" dirty="0">
                <a:latin typeface="Comic Sans MS" panose="030F0902030302020204" pitchFamily="66" charset="0"/>
              </a:rPr>
              <a:t>)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solidFill>
                  <a:srgbClr val="006DBF"/>
                </a:solidFill>
                <a:latin typeface="Arial" panose="020B0604020202020204" pitchFamily="34" charset="0"/>
              </a:rPr>
              <a:t>•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L’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humanite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́ et les 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écosystèmes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 </a:t>
            </a:r>
            <a:r>
              <a:rPr lang="fr-FR" dirty="0">
                <a:latin typeface="Comic Sans MS" panose="030F0902030302020204" pitchFamily="66" charset="0"/>
              </a:rPr>
              <a:t>(comprendre que la </a:t>
            </a:r>
            <a:r>
              <a:rPr lang="fr-FR" dirty="0" err="1">
                <a:latin typeface="Comic Sans MS" panose="030F0902030302020204" pitchFamily="66" charset="0"/>
              </a:rPr>
              <a:t>démarche</a:t>
            </a:r>
            <a:r>
              <a:rPr lang="fr-FR" dirty="0">
                <a:latin typeface="Comic Sans MS" panose="030F0902030302020204" pitchFamily="66" charset="0"/>
              </a:rPr>
              <a:t> scientifique permet d’apporter des solutions à des </a:t>
            </a:r>
            <a:r>
              <a:rPr lang="fr-FR" dirty="0" err="1">
                <a:latin typeface="Comic Sans MS" panose="030F0902030302020204" pitchFamily="66" charset="0"/>
              </a:rPr>
              <a:t>problèmes</a:t>
            </a:r>
            <a:r>
              <a:rPr lang="fr-FR" dirty="0">
                <a:latin typeface="Comic Sans MS" panose="030F0902030302020204" pitchFamily="66" charset="0"/>
              </a:rPr>
              <a:t> </a:t>
            </a:r>
            <a:r>
              <a:rPr lang="fr-FR" dirty="0" err="1">
                <a:latin typeface="Comic Sans MS" panose="030F0902030302020204" pitchFamily="66" charset="0"/>
              </a:rPr>
              <a:t>écologiques</a:t>
            </a:r>
            <a:r>
              <a:rPr lang="fr-FR" dirty="0">
                <a:latin typeface="Comic Sans MS" panose="030F0902030302020204" pitchFamily="66" charset="0"/>
              </a:rPr>
              <a:t> complexes) </a:t>
            </a:r>
            <a:endParaRPr lang="fr-FR" dirty="0"/>
          </a:p>
          <a:p>
            <a:r>
              <a:rPr lang="fr-FR" sz="2400" dirty="0">
                <a:solidFill>
                  <a:srgbClr val="00AF4F"/>
                </a:solidFill>
                <a:latin typeface="Comic Sans MS,Bold"/>
              </a:rPr>
              <a:t>Corps humain et santé </a:t>
            </a:r>
            <a:endParaRPr lang="fr-FR" sz="2400" dirty="0"/>
          </a:p>
          <a:p>
            <a:r>
              <a:rPr lang="fr-FR" dirty="0">
                <a:solidFill>
                  <a:srgbClr val="006DBF"/>
                </a:solidFill>
                <a:latin typeface="Arial" panose="020B0604020202020204" pitchFamily="34" charset="0"/>
              </a:rPr>
              <a:t>•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Variation 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génétique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 et santé </a:t>
            </a:r>
            <a:r>
              <a:rPr lang="fr-FR" dirty="0">
                <a:latin typeface="Comic Sans MS" panose="030F0902030302020204" pitchFamily="66" charset="0"/>
              </a:rPr>
              <a:t>(causes et mode de transmission d’une maladie </a:t>
            </a:r>
            <a:r>
              <a:rPr lang="fr-FR" dirty="0" err="1">
                <a:latin typeface="Comic Sans MS" panose="030F0902030302020204" pitchFamily="66" charset="0"/>
              </a:rPr>
              <a:t>génétique</a:t>
            </a:r>
            <a:r>
              <a:rPr lang="fr-FR" dirty="0">
                <a:latin typeface="Comic Sans MS" panose="030F0902030302020204" pitchFamily="66" charset="0"/>
              </a:rPr>
              <a:t>, </a:t>
            </a:r>
            <a:r>
              <a:rPr lang="fr-FR" dirty="0" err="1">
                <a:latin typeface="Comic Sans MS" panose="030F0902030302020204" pitchFamily="66" charset="0"/>
              </a:rPr>
              <a:t>cancérisation</a:t>
            </a:r>
            <a:r>
              <a:rPr lang="fr-FR" dirty="0">
                <a:latin typeface="Comic Sans MS" panose="030F0902030302020204" pitchFamily="66" charset="0"/>
              </a:rPr>
              <a:t>, </a:t>
            </a:r>
            <a:r>
              <a:rPr lang="fr-FR" dirty="0" err="1">
                <a:latin typeface="Comic Sans MS" panose="030F0902030302020204" pitchFamily="66" charset="0"/>
              </a:rPr>
              <a:t>résistance</a:t>
            </a:r>
            <a:r>
              <a:rPr lang="fr-FR" dirty="0">
                <a:latin typeface="Comic Sans MS" panose="030F0902030302020204" pitchFamily="66" charset="0"/>
              </a:rPr>
              <a:t> aux antibiotiques)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solidFill>
                  <a:srgbClr val="006DBF"/>
                </a:solidFill>
                <a:latin typeface="Arial" panose="020B0604020202020204" pitchFamily="34" charset="0"/>
              </a:rPr>
              <a:t>•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Le fonctionnement du </a:t>
            </a:r>
            <a:r>
              <a:rPr lang="fr-FR" dirty="0" err="1">
                <a:solidFill>
                  <a:srgbClr val="006DBF"/>
                </a:solidFill>
                <a:latin typeface="Comic Sans MS,Bold"/>
              </a:rPr>
              <a:t>système</a:t>
            </a:r>
            <a:r>
              <a:rPr lang="fr-FR" dirty="0">
                <a:solidFill>
                  <a:srgbClr val="006DBF"/>
                </a:solidFill>
                <a:latin typeface="Comic Sans MS,Bold"/>
              </a:rPr>
              <a:t> immunitaire humain </a:t>
            </a:r>
            <a:r>
              <a:rPr lang="fr-FR" dirty="0">
                <a:latin typeface="Comic Sans MS" panose="030F0902030302020204" pitchFamily="66" charset="0"/>
              </a:rPr>
              <a:t>(</a:t>
            </a:r>
            <a:r>
              <a:rPr lang="fr-FR" dirty="0" err="1">
                <a:latin typeface="Comic Sans MS" panose="030F0902030302020204" pitchFamily="66" charset="0"/>
              </a:rPr>
              <a:t>immunite</a:t>
            </a:r>
            <a:r>
              <a:rPr lang="fr-FR" dirty="0">
                <a:latin typeface="Comic Sans MS" panose="030F0902030302020204" pitchFamily="66" charset="0"/>
              </a:rPr>
              <a:t>́ </a:t>
            </a:r>
            <a:r>
              <a:rPr lang="fr-FR" dirty="0" err="1">
                <a:latin typeface="Comic Sans MS" panose="030F0902030302020204" pitchFamily="66" charset="0"/>
              </a:rPr>
              <a:t>innée</a:t>
            </a:r>
            <a:r>
              <a:rPr lang="fr-FR" dirty="0">
                <a:latin typeface="Comic Sans MS" panose="030F0902030302020204" pitchFamily="66" charset="0"/>
              </a:rPr>
              <a:t>, acquise, adaptative, utilisation de l’</a:t>
            </a:r>
            <a:r>
              <a:rPr lang="fr-FR" dirty="0" err="1">
                <a:latin typeface="Comic Sans MS" panose="030F0902030302020204" pitchFamily="66" charset="0"/>
              </a:rPr>
              <a:t>immunite</a:t>
            </a:r>
            <a:r>
              <a:rPr lang="fr-FR" dirty="0">
                <a:latin typeface="Comic Sans MS" panose="030F0902030302020204" pitchFamily="66" charset="0"/>
              </a:rPr>
              <a:t>́ adaptative en santé humaine – vaccination, </a:t>
            </a:r>
            <a:r>
              <a:rPr lang="fr-FR" dirty="0" err="1">
                <a:latin typeface="Comic Sans MS" panose="030F0902030302020204" pitchFamily="66" charset="0"/>
              </a:rPr>
              <a:t>immunothérapie</a:t>
            </a:r>
            <a:r>
              <a:rPr lang="fr-FR" dirty="0">
                <a:latin typeface="Comic Sans MS" panose="030F0902030302020204" pitchFamily="66" charset="0"/>
              </a:rPr>
              <a:t>)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558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833880" marR="5080" indent="-1821814">
              <a:lnSpc>
                <a:spcPts val="3030"/>
              </a:lnSpc>
              <a:spcBef>
                <a:spcPts val="470"/>
              </a:spcBef>
            </a:pPr>
            <a:r>
              <a:rPr spc="-10" dirty="0"/>
              <a:t>QUELLES </a:t>
            </a:r>
            <a:r>
              <a:rPr spc="-5" dirty="0"/>
              <a:t>POURSUITES D’ÉTUDES </a:t>
            </a:r>
            <a:r>
              <a:rPr spc="-70" dirty="0"/>
              <a:t>AVEC </a:t>
            </a:r>
            <a:r>
              <a:rPr spc="-10" dirty="0"/>
              <a:t>LA  </a:t>
            </a:r>
            <a:r>
              <a:rPr spc="-5" dirty="0"/>
              <a:t>SPÉCIALITÉ SVT</a:t>
            </a:r>
            <a:r>
              <a:rPr spc="5" dirty="0"/>
              <a:t> </a:t>
            </a:r>
            <a:r>
              <a:rPr spc="-5" dirty="0"/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3643884" y="3072383"/>
            <a:ext cx="2143125" cy="1571625"/>
          </a:xfrm>
          <a:custGeom>
            <a:avLst/>
            <a:gdLst/>
            <a:ahLst/>
            <a:cxnLst/>
            <a:rect l="l" t="t" r="r" b="b"/>
            <a:pathLst>
              <a:path w="2143125" h="1571625">
                <a:moveTo>
                  <a:pt x="1071372" y="0"/>
                </a:moveTo>
                <a:lnTo>
                  <a:pt x="1016239" y="1022"/>
                </a:lnTo>
                <a:lnTo>
                  <a:pt x="961829" y="4056"/>
                </a:lnTo>
                <a:lnTo>
                  <a:pt x="908211" y="9052"/>
                </a:lnTo>
                <a:lnTo>
                  <a:pt x="855452" y="15961"/>
                </a:lnTo>
                <a:lnTo>
                  <a:pt x="803618" y="24733"/>
                </a:lnTo>
                <a:lnTo>
                  <a:pt x="752777" y="35320"/>
                </a:lnTo>
                <a:lnTo>
                  <a:pt x="702997" y="47671"/>
                </a:lnTo>
                <a:lnTo>
                  <a:pt x="654344" y="61738"/>
                </a:lnTo>
                <a:lnTo>
                  <a:pt x="606886" y="77471"/>
                </a:lnTo>
                <a:lnTo>
                  <a:pt x="560691" y="94821"/>
                </a:lnTo>
                <a:lnTo>
                  <a:pt x="515825" y="113738"/>
                </a:lnTo>
                <a:lnTo>
                  <a:pt x="472356" y="134173"/>
                </a:lnTo>
                <a:lnTo>
                  <a:pt x="430351" y="156076"/>
                </a:lnTo>
                <a:lnTo>
                  <a:pt x="389878" y="179399"/>
                </a:lnTo>
                <a:lnTo>
                  <a:pt x="351004" y="204091"/>
                </a:lnTo>
                <a:lnTo>
                  <a:pt x="313796" y="230104"/>
                </a:lnTo>
                <a:lnTo>
                  <a:pt x="278321" y="257389"/>
                </a:lnTo>
                <a:lnTo>
                  <a:pt x="244648" y="285895"/>
                </a:lnTo>
                <a:lnTo>
                  <a:pt x="212842" y="315573"/>
                </a:lnTo>
                <a:lnTo>
                  <a:pt x="182972" y="346375"/>
                </a:lnTo>
                <a:lnTo>
                  <a:pt x="155105" y="378250"/>
                </a:lnTo>
                <a:lnTo>
                  <a:pt x="129308" y="411149"/>
                </a:lnTo>
                <a:lnTo>
                  <a:pt x="105648" y="445024"/>
                </a:lnTo>
                <a:lnTo>
                  <a:pt x="84193" y="479824"/>
                </a:lnTo>
                <a:lnTo>
                  <a:pt x="65010" y="515500"/>
                </a:lnTo>
                <a:lnTo>
                  <a:pt x="48166" y="552003"/>
                </a:lnTo>
                <a:lnTo>
                  <a:pt x="33729" y="589284"/>
                </a:lnTo>
                <a:lnTo>
                  <a:pt x="21766" y="627292"/>
                </a:lnTo>
                <a:lnTo>
                  <a:pt x="12344" y="665980"/>
                </a:lnTo>
                <a:lnTo>
                  <a:pt x="5531" y="705297"/>
                </a:lnTo>
                <a:lnTo>
                  <a:pt x="1394" y="745194"/>
                </a:lnTo>
                <a:lnTo>
                  <a:pt x="0" y="785621"/>
                </a:lnTo>
                <a:lnTo>
                  <a:pt x="1394" y="826049"/>
                </a:lnTo>
                <a:lnTo>
                  <a:pt x="5531" y="865946"/>
                </a:lnTo>
                <a:lnTo>
                  <a:pt x="12344" y="905263"/>
                </a:lnTo>
                <a:lnTo>
                  <a:pt x="21766" y="943951"/>
                </a:lnTo>
                <a:lnTo>
                  <a:pt x="33729" y="981959"/>
                </a:lnTo>
                <a:lnTo>
                  <a:pt x="48166" y="1019240"/>
                </a:lnTo>
                <a:lnTo>
                  <a:pt x="65010" y="1055743"/>
                </a:lnTo>
                <a:lnTo>
                  <a:pt x="84193" y="1091419"/>
                </a:lnTo>
                <a:lnTo>
                  <a:pt x="105648" y="1126219"/>
                </a:lnTo>
                <a:lnTo>
                  <a:pt x="129308" y="1160094"/>
                </a:lnTo>
                <a:lnTo>
                  <a:pt x="155105" y="1192993"/>
                </a:lnTo>
                <a:lnTo>
                  <a:pt x="182972" y="1224868"/>
                </a:lnTo>
                <a:lnTo>
                  <a:pt x="212842" y="1255670"/>
                </a:lnTo>
                <a:lnTo>
                  <a:pt x="244648" y="1285348"/>
                </a:lnTo>
                <a:lnTo>
                  <a:pt x="278321" y="1313854"/>
                </a:lnTo>
                <a:lnTo>
                  <a:pt x="313796" y="1341139"/>
                </a:lnTo>
                <a:lnTo>
                  <a:pt x="351004" y="1367152"/>
                </a:lnTo>
                <a:lnTo>
                  <a:pt x="389878" y="1391844"/>
                </a:lnTo>
                <a:lnTo>
                  <a:pt x="430351" y="1415167"/>
                </a:lnTo>
                <a:lnTo>
                  <a:pt x="472356" y="1437070"/>
                </a:lnTo>
                <a:lnTo>
                  <a:pt x="515825" y="1457505"/>
                </a:lnTo>
                <a:lnTo>
                  <a:pt x="560691" y="1476422"/>
                </a:lnTo>
                <a:lnTo>
                  <a:pt x="606886" y="1493772"/>
                </a:lnTo>
                <a:lnTo>
                  <a:pt x="654344" y="1509505"/>
                </a:lnTo>
                <a:lnTo>
                  <a:pt x="702997" y="1523572"/>
                </a:lnTo>
                <a:lnTo>
                  <a:pt x="752777" y="1535923"/>
                </a:lnTo>
                <a:lnTo>
                  <a:pt x="803618" y="1546510"/>
                </a:lnTo>
                <a:lnTo>
                  <a:pt x="855452" y="1555282"/>
                </a:lnTo>
                <a:lnTo>
                  <a:pt x="908211" y="1562191"/>
                </a:lnTo>
                <a:lnTo>
                  <a:pt x="961829" y="1567187"/>
                </a:lnTo>
                <a:lnTo>
                  <a:pt x="1016239" y="1570221"/>
                </a:lnTo>
                <a:lnTo>
                  <a:pt x="1071372" y="1571243"/>
                </a:lnTo>
                <a:lnTo>
                  <a:pt x="1126504" y="1570221"/>
                </a:lnTo>
                <a:lnTo>
                  <a:pt x="1180914" y="1567187"/>
                </a:lnTo>
                <a:lnTo>
                  <a:pt x="1234532" y="1562191"/>
                </a:lnTo>
                <a:lnTo>
                  <a:pt x="1287291" y="1555282"/>
                </a:lnTo>
                <a:lnTo>
                  <a:pt x="1339125" y="1546510"/>
                </a:lnTo>
                <a:lnTo>
                  <a:pt x="1389966" y="1535923"/>
                </a:lnTo>
                <a:lnTo>
                  <a:pt x="1439746" y="1523572"/>
                </a:lnTo>
                <a:lnTo>
                  <a:pt x="1488399" y="1509505"/>
                </a:lnTo>
                <a:lnTo>
                  <a:pt x="1535857" y="1493772"/>
                </a:lnTo>
                <a:lnTo>
                  <a:pt x="1582052" y="1476422"/>
                </a:lnTo>
                <a:lnTo>
                  <a:pt x="1626918" y="1457505"/>
                </a:lnTo>
                <a:lnTo>
                  <a:pt x="1670387" y="1437070"/>
                </a:lnTo>
                <a:lnTo>
                  <a:pt x="1712392" y="1415167"/>
                </a:lnTo>
                <a:lnTo>
                  <a:pt x="1752865" y="1391844"/>
                </a:lnTo>
                <a:lnTo>
                  <a:pt x="1791739" y="1367152"/>
                </a:lnTo>
                <a:lnTo>
                  <a:pt x="1828947" y="1341139"/>
                </a:lnTo>
                <a:lnTo>
                  <a:pt x="1864422" y="1313854"/>
                </a:lnTo>
                <a:lnTo>
                  <a:pt x="1898095" y="1285348"/>
                </a:lnTo>
                <a:lnTo>
                  <a:pt x="1929901" y="1255670"/>
                </a:lnTo>
                <a:lnTo>
                  <a:pt x="1959771" y="1224868"/>
                </a:lnTo>
                <a:lnTo>
                  <a:pt x="1987638" y="1192993"/>
                </a:lnTo>
                <a:lnTo>
                  <a:pt x="2013435" y="1160094"/>
                </a:lnTo>
                <a:lnTo>
                  <a:pt x="2037095" y="1126219"/>
                </a:lnTo>
                <a:lnTo>
                  <a:pt x="2058550" y="1091419"/>
                </a:lnTo>
                <a:lnTo>
                  <a:pt x="2077733" y="1055743"/>
                </a:lnTo>
                <a:lnTo>
                  <a:pt x="2094577" y="1019240"/>
                </a:lnTo>
                <a:lnTo>
                  <a:pt x="2109014" y="981959"/>
                </a:lnTo>
                <a:lnTo>
                  <a:pt x="2120977" y="943951"/>
                </a:lnTo>
                <a:lnTo>
                  <a:pt x="2130399" y="905263"/>
                </a:lnTo>
                <a:lnTo>
                  <a:pt x="2137212" y="865946"/>
                </a:lnTo>
                <a:lnTo>
                  <a:pt x="2141349" y="826049"/>
                </a:lnTo>
                <a:lnTo>
                  <a:pt x="2142744" y="785621"/>
                </a:lnTo>
                <a:lnTo>
                  <a:pt x="2141349" y="745194"/>
                </a:lnTo>
                <a:lnTo>
                  <a:pt x="2137212" y="705297"/>
                </a:lnTo>
                <a:lnTo>
                  <a:pt x="2130399" y="665980"/>
                </a:lnTo>
                <a:lnTo>
                  <a:pt x="2120977" y="627292"/>
                </a:lnTo>
                <a:lnTo>
                  <a:pt x="2109014" y="589284"/>
                </a:lnTo>
                <a:lnTo>
                  <a:pt x="2094577" y="552003"/>
                </a:lnTo>
                <a:lnTo>
                  <a:pt x="2077733" y="515500"/>
                </a:lnTo>
                <a:lnTo>
                  <a:pt x="2058550" y="479824"/>
                </a:lnTo>
                <a:lnTo>
                  <a:pt x="2037095" y="445024"/>
                </a:lnTo>
                <a:lnTo>
                  <a:pt x="2013435" y="411149"/>
                </a:lnTo>
                <a:lnTo>
                  <a:pt x="1987638" y="378250"/>
                </a:lnTo>
                <a:lnTo>
                  <a:pt x="1959771" y="346375"/>
                </a:lnTo>
                <a:lnTo>
                  <a:pt x="1929901" y="315573"/>
                </a:lnTo>
                <a:lnTo>
                  <a:pt x="1898095" y="285895"/>
                </a:lnTo>
                <a:lnTo>
                  <a:pt x="1864422" y="257389"/>
                </a:lnTo>
                <a:lnTo>
                  <a:pt x="1828947" y="230104"/>
                </a:lnTo>
                <a:lnTo>
                  <a:pt x="1791739" y="204091"/>
                </a:lnTo>
                <a:lnTo>
                  <a:pt x="1752865" y="179399"/>
                </a:lnTo>
                <a:lnTo>
                  <a:pt x="1712392" y="156076"/>
                </a:lnTo>
                <a:lnTo>
                  <a:pt x="1670387" y="134173"/>
                </a:lnTo>
                <a:lnTo>
                  <a:pt x="1626918" y="113738"/>
                </a:lnTo>
                <a:lnTo>
                  <a:pt x="1582052" y="94821"/>
                </a:lnTo>
                <a:lnTo>
                  <a:pt x="1535857" y="77471"/>
                </a:lnTo>
                <a:lnTo>
                  <a:pt x="1488399" y="61738"/>
                </a:lnTo>
                <a:lnTo>
                  <a:pt x="1439746" y="47671"/>
                </a:lnTo>
                <a:lnTo>
                  <a:pt x="1389966" y="35320"/>
                </a:lnTo>
                <a:lnTo>
                  <a:pt x="1339125" y="24733"/>
                </a:lnTo>
                <a:lnTo>
                  <a:pt x="1287291" y="15961"/>
                </a:lnTo>
                <a:lnTo>
                  <a:pt x="1234532" y="9052"/>
                </a:lnTo>
                <a:lnTo>
                  <a:pt x="1180914" y="4056"/>
                </a:lnTo>
                <a:lnTo>
                  <a:pt x="1126504" y="1022"/>
                </a:lnTo>
                <a:lnTo>
                  <a:pt x="107137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3884" y="3072383"/>
            <a:ext cx="2143125" cy="1571625"/>
          </a:xfrm>
          <a:custGeom>
            <a:avLst/>
            <a:gdLst/>
            <a:ahLst/>
            <a:cxnLst/>
            <a:rect l="l" t="t" r="r" b="b"/>
            <a:pathLst>
              <a:path w="2143125" h="1571625">
                <a:moveTo>
                  <a:pt x="0" y="785621"/>
                </a:moveTo>
                <a:lnTo>
                  <a:pt x="1394" y="745194"/>
                </a:lnTo>
                <a:lnTo>
                  <a:pt x="5531" y="705297"/>
                </a:lnTo>
                <a:lnTo>
                  <a:pt x="12344" y="665980"/>
                </a:lnTo>
                <a:lnTo>
                  <a:pt x="21766" y="627292"/>
                </a:lnTo>
                <a:lnTo>
                  <a:pt x="33729" y="589284"/>
                </a:lnTo>
                <a:lnTo>
                  <a:pt x="48166" y="552003"/>
                </a:lnTo>
                <a:lnTo>
                  <a:pt x="65010" y="515500"/>
                </a:lnTo>
                <a:lnTo>
                  <a:pt x="84193" y="479824"/>
                </a:lnTo>
                <a:lnTo>
                  <a:pt x="105648" y="445024"/>
                </a:lnTo>
                <a:lnTo>
                  <a:pt x="129308" y="411149"/>
                </a:lnTo>
                <a:lnTo>
                  <a:pt x="155105" y="378250"/>
                </a:lnTo>
                <a:lnTo>
                  <a:pt x="182972" y="346375"/>
                </a:lnTo>
                <a:lnTo>
                  <a:pt x="212842" y="315573"/>
                </a:lnTo>
                <a:lnTo>
                  <a:pt x="244648" y="285895"/>
                </a:lnTo>
                <a:lnTo>
                  <a:pt x="278321" y="257389"/>
                </a:lnTo>
                <a:lnTo>
                  <a:pt x="313796" y="230104"/>
                </a:lnTo>
                <a:lnTo>
                  <a:pt x="351004" y="204091"/>
                </a:lnTo>
                <a:lnTo>
                  <a:pt x="389878" y="179399"/>
                </a:lnTo>
                <a:lnTo>
                  <a:pt x="430351" y="156076"/>
                </a:lnTo>
                <a:lnTo>
                  <a:pt x="472356" y="134173"/>
                </a:lnTo>
                <a:lnTo>
                  <a:pt x="515825" y="113738"/>
                </a:lnTo>
                <a:lnTo>
                  <a:pt x="560691" y="94821"/>
                </a:lnTo>
                <a:lnTo>
                  <a:pt x="606886" y="77471"/>
                </a:lnTo>
                <a:lnTo>
                  <a:pt x="654344" y="61738"/>
                </a:lnTo>
                <a:lnTo>
                  <a:pt x="702997" y="47671"/>
                </a:lnTo>
                <a:lnTo>
                  <a:pt x="752777" y="35320"/>
                </a:lnTo>
                <a:lnTo>
                  <a:pt x="803618" y="24733"/>
                </a:lnTo>
                <a:lnTo>
                  <a:pt x="855452" y="15961"/>
                </a:lnTo>
                <a:lnTo>
                  <a:pt x="908211" y="9052"/>
                </a:lnTo>
                <a:lnTo>
                  <a:pt x="961829" y="4056"/>
                </a:lnTo>
                <a:lnTo>
                  <a:pt x="1016239" y="1022"/>
                </a:lnTo>
                <a:lnTo>
                  <a:pt x="1071372" y="0"/>
                </a:lnTo>
                <a:lnTo>
                  <a:pt x="1126504" y="1022"/>
                </a:lnTo>
                <a:lnTo>
                  <a:pt x="1180914" y="4056"/>
                </a:lnTo>
                <a:lnTo>
                  <a:pt x="1234532" y="9052"/>
                </a:lnTo>
                <a:lnTo>
                  <a:pt x="1287291" y="15961"/>
                </a:lnTo>
                <a:lnTo>
                  <a:pt x="1339125" y="24733"/>
                </a:lnTo>
                <a:lnTo>
                  <a:pt x="1389966" y="35320"/>
                </a:lnTo>
                <a:lnTo>
                  <a:pt x="1439746" y="47671"/>
                </a:lnTo>
                <a:lnTo>
                  <a:pt x="1488399" y="61738"/>
                </a:lnTo>
                <a:lnTo>
                  <a:pt x="1535857" y="77471"/>
                </a:lnTo>
                <a:lnTo>
                  <a:pt x="1582052" y="94821"/>
                </a:lnTo>
                <a:lnTo>
                  <a:pt x="1626918" y="113738"/>
                </a:lnTo>
                <a:lnTo>
                  <a:pt x="1670387" y="134173"/>
                </a:lnTo>
                <a:lnTo>
                  <a:pt x="1712392" y="156076"/>
                </a:lnTo>
                <a:lnTo>
                  <a:pt x="1752865" y="179399"/>
                </a:lnTo>
                <a:lnTo>
                  <a:pt x="1791739" y="204091"/>
                </a:lnTo>
                <a:lnTo>
                  <a:pt x="1828947" y="230104"/>
                </a:lnTo>
                <a:lnTo>
                  <a:pt x="1864422" y="257389"/>
                </a:lnTo>
                <a:lnTo>
                  <a:pt x="1898095" y="285895"/>
                </a:lnTo>
                <a:lnTo>
                  <a:pt x="1929901" y="315573"/>
                </a:lnTo>
                <a:lnTo>
                  <a:pt x="1959771" y="346375"/>
                </a:lnTo>
                <a:lnTo>
                  <a:pt x="1987638" y="378250"/>
                </a:lnTo>
                <a:lnTo>
                  <a:pt x="2013435" y="411149"/>
                </a:lnTo>
                <a:lnTo>
                  <a:pt x="2037095" y="445024"/>
                </a:lnTo>
                <a:lnTo>
                  <a:pt x="2058550" y="479824"/>
                </a:lnTo>
                <a:lnTo>
                  <a:pt x="2077733" y="515500"/>
                </a:lnTo>
                <a:lnTo>
                  <a:pt x="2094577" y="552003"/>
                </a:lnTo>
                <a:lnTo>
                  <a:pt x="2109014" y="589284"/>
                </a:lnTo>
                <a:lnTo>
                  <a:pt x="2120977" y="627292"/>
                </a:lnTo>
                <a:lnTo>
                  <a:pt x="2130399" y="665980"/>
                </a:lnTo>
                <a:lnTo>
                  <a:pt x="2137212" y="705297"/>
                </a:lnTo>
                <a:lnTo>
                  <a:pt x="2141349" y="745194"/>
                </a:lnTo>
                <a:lnTo>
                  <a:pt x="2142744" y="785621"/>
                </a:lnTo>
                <a:lnTo>
                  <a:pt x="2141349" y="826049"/>
                </a:lnTo>
                <a:lnTo>
                  <a:pt x="2137212" y="865946"/>
                </a:lnTo>
                <a:lnTo>
                  <a:pt x="2130399" y="905263"/>
                </a:lnTo>
                <a:lnTo>
                  <a:pt x="2120977" y="943951"/>
                </a:lnTo>
                <a:lnTo>
                  <a:pt x="2109014" y="981959"/>
                </a:lnTo>
                <a:lnTo>
                  <a:pt x="2094577" y="1019240"/>
                </a:lnTo>
                <a:lnTo>
                  <a:pt x="2077733" y="1055743"/>
                </a:lnTo>
                <a:lnTo>
                  <a:pt x="2058550" y="1091419"/>
                </a:lnTo>
                <a:lnTo>
                  <a:pt x="2037095" y="1126219"/>
                </a:lnTo>
                <a:lnTo>
                  <a:pt x="2013435" y="1160094"/>
                </a:lnTo>
                <a:lnTo>
                  <a:pt x="1987638" y="1192993"/>
                </a:lnTo>
                <a:lnTo>
                  <a:pt x="1959771" y="1224868"/>
                </a:lnTo>
                <a:lnTo>
                  <a:pt x="1929901" y="1255670"/>
                </a:lnTo>
                <a:lnTo>
                  <a:pt x="1898095" y="1285348"/>
                </a:lnTo>
                <a:lnTo>
                  <a:pt x="1864422" y="1313854"/>
                </a:lnTo>
                <a:lnTo>
                  <a:pt x="1828947" y="1341139"/>
                </a:lnTo>
                <a:lnTo>
                  <a:pt x="1791739" y="1367152"/>
                </a:lnTo>
                <a:lnTo>
                  <a:pt x="1752865" y="1391844"/>
                </a:lnTo>
                <a:lnTo>
                  <a:pt x="1712392" y="1415167"/>
                </a:lnTo>
                <a:lnTo>
                  <a:pt x="1670387" y="1437070"/>
                </a:lnTo>
                <a:lnTo>
                  <a:pt x="1626918" y="1457505"/>
                </a:lnTo>
                <a:lnTo>
                  <a:pt x="1582052" y="1476422"/>
                </a:lnTo>
                <a:lnTo>
                  <a:pt x="1535857" y="1493772"/>
                </a:lnTo>
                <a:lnTo>
                  <a:pt x="1488399" y="1509505"/>
                </a:lnTo>
                <a:lnTo>
                  <a:pt x="1439746" y="1523572"/>
                </a:lnTo>
                <a:lnTo>
                  <a:pt x="1389966" y="1535923"/>
                </a:lnTo>
                <a:lnTo>
                  <a:pt x="1339125" y="1546510"/>
                </a:lnTo>
                <a:lnTo>
                  <a:pt x="1287291" y="1555282"/>
                </a:lnTo>
                <a:lnTo>
                  <a:pt x="1234532" y="1562191"/>
                </a:lnTo>
                <a:lnTo>
                  <a:pt x="1180914" y="1567187"/>
                </a:lnTo>
                <a:lnTo>
                  <a:pt x="1126504" y="1570221"/>
                </a:lnTo>
                <a:lnTo>
                  <a:pt x="1071372" y="1571243"/>
                </a:lnTo>
                <a:lnTo>
                  <a:pt x="1016239" y="1570221"/>
                </a:lnTo>
                <a:lnTo>
                  <a:pt x="961829" y="1567187"/>
                </a:lnTo>
                <a:lnTo>
                  <a:pt x="908211" y="1562191"/>
                </a:lnTo>
                <a:lnTo>
                  <a:pt x="855452" y="1555282"/>
                </a:lnTo>
                <a:lnTo>
                  <a:pt x="803618" y="1546510"/>
                </a:lnTo>
                <a:lnTo>
                  <a:pt x="752777" y="1535923"/>
                </a:lnTo>
                <a:lnTo>
                  <a:pt x="702997" y="1523572"/>
                </a:lnTo>
                <a:lnTo>
                  <a:pt x="654344" y="1509505"/>
                </a:lnTo>
                <a:lnTo>
                  <a:pt x="606886" y="1493772"/>
                </a:lnTo>
                <a:lnTo>
                  <a:pt x="560691" y="1476422"/>
                </a:lnTo>
                <a:lnTo>
                  <a:pt x="515825" y="1457505"/>
                </a:lnTo>
                <a:lnTo>
                  <a:pt x="472356" y="1437070"/>
                </a:lnTo>
                <a:lnTo>
                  <a:pt x="430351" y="1415167"/>
                </a:lnTo>
                <a:lnTo>
                  <a:pt x="389878" y="1391844"/>
                </a:lnTo>
                <a:lnTo>
                  <a:pt x="351004" y="1367152"/>
                </a:lnTo>
                <a:lnTo>
                  <a:pt x="313796" y="1341139"/>
                </a:lnTo>
                <a:lnTo>
                  <a:pt x="278321" y="1313854"/>
                </a:lnTo>
                <a:lnTo>
                  <a:pt x="244648" y="1285348"/>
                </a:lnTo>
                <a:lnTo>
                  <a:pt x="212842" y="1255670"/>
                </a:lnTo>
                <a:lnTo>
                  <a:pt x="182972" y="1224868"/>
                </a:lnTo>
                <a:lnTo>
                  <a:pt x="155105" y="1192993"/>
                </a:lnTo>
                <a:lnTo>
                  <a:pt x="129308" y="1160094"/>
                </a:lnTo>
                <a:lnTo>
                  <a:pt x="105648" y="1126219"/>
                </a:lnTo>
                <a:lnTo>
                  <a:pt x="84193" y="1091419"/>
                </a:lnTo>
                <a:lnTo>
                  <a:pt x="65010" y="1055743"/>
                </a:lnTo>
                <a:lnTo>
                  <a:pt x="48166" y="1019240"/>
                </a:lnTo>
                <a:lnTo>
                  <a:pt x="33729" y="981959"/>
                </a:lnTo>
                <a:lnTo>
                  <a:pt x="21766" y="943951"/>
                </a:lnTo>
                <a:lnTo>
                  <a:pt x="12344" y="905263"/>
                </a:lnTo>
                <a:lnTo>
                  <a:pt x="5531" y="865946"/>
                </a:lnTo>
                <a:lnTo>
                  <a:pt x="1394" y="826049"/>
                </a:lnTo>
                <a:lnTo>
                  <a:pt x="0" y="785621"/>
                </a:lnTo>
                <a:close/>
              </a:path>
            </a:pathLst>
          </a:custGeom>
          <a:ln w="15240">
            <a:solidFill>
              <a:srgbClr val="1A38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41655" y="3474906"/>
            <a:ext cx="8896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FFFFFF"/>
                </a:solidFill>
                <a:latin typeface="Tw Cen MT"/>
                <a:cs typeface="Tw Cen MT"/>
              </a:rPr>
              <a:t>SVT</a:t>
            </a:r>
            <a:endParaRPr sz="4400">
              <a:latin typeface="Tw Cen MT"/>
              <a:cs typeface="Tw Cen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0011" y="2607643"/>
            <a:ext cx="1203960" cy="678815"/>
          </a:xfrm>
          <a:custGeom>
            <a:avLst/>
            <a:gdLst/>
            <a:ahLst/>
            <a:cxnLst/>
            <a:rect l="l" t="t" r="r" b="b"/>
            <a:pathLst>
              <a:path w="1203959" h="678814">
                <a:moveTo>
                  <a:pt x="0" y="678472"/>
                </a:moveTo>
                <a:lnTo>
                  <a:pt x="1203490" y="0"/>
                </a:lnTo>
              </a:path>
            </a:pathLst>
          </a:custGeom>
          <a:ln w="12699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45296" y="2606342"/>
            <a:ext cx="88265" cy="77470"/>
          </a:xfrm>
          <a:custGeom>
            <a:avLst/>
            <a:gdLst/>
            <a:ahLst/>
            <a:cxnLst/>
            <a:rect l="l" t="t" r="r" b="b"/>
            <a:pathLst>
              <a:path w="88265" h="77469">
                <a:moveTo>
                  <a:pt x="43662" y="77444"/>
                </a:moveTo>
                <a:lnTo>
                  <a:pt x="88214" y="1295"/>
                </a:lnTo>
                <a:lnTo>
                  <a:pt x="0" y="0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72684" y="4413503"/>
            <a:ext cx="1189990" cy="769620"/>
          </a:xfrm>
          <a:custGeom>
            <a:avLst/>
            <a:gdLst/>
            <a:ahLst/>
            <a:cxnLst/>
            <a:rect l="l" t="t" r="r" b="b"/>
            <a:pathLst>
              <a:path w="1189990" h="769620">
                <a:moveTo>
                  <a:pt x="0" y="0"/>
                </a:moveTo>
                <a:lnTo>
                  <a:pt x="1189570" y="769162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74132" y="5103959"/>
            <a:ext cx="88265" cy="78740"/>
          </a:xfrm>
          <a:custGeom>
            <a:avLst/>
            <a:gdLst/>
            <a:ahLst/>
            <a:cxnLst/>
            <a:rect l="l" t="t" r="r" b="b"/>
            <a:pathLst>
              <a:path w="88265" h="78739">
                <a:moveTo>
                  <a:pt x="48272" y="0"/>
                </a:moveTo>
                <a:lnTo>
                  <a:pt x="88125" y="78701"/>
                </a:lnTo>
                <a:lnTo>
                  <a:pt x="0" y="74650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81711" y="4413503"/>
            <a:ext cx="975994" cy="762635"/>
          </a:xfrm>
          <a:custGeom>
            <a:avLst/>
            <a:gdLst/>
            <a:ahLst/>
            <a:cxnLst/>
            <a:rect l="l" t="t" r="r" b="b"/>
            <a:pathLst>
              <a:path w="975995" h="762635">
                <a:moveTo>
                  <a:pt x="975956" y="0"/>
                </a:moveTo>
                <a:lnTo>
                  <a:pt x="0" y="762431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81711" y="5093994"/>
            <a:ext cx="87630" cy="82550"/>
          </a:xfrm>
          <a:custGeom>
            <a:avLst/>
            <a:gdLst/>
            <a:ahLst/>
            <a:cxnLst/>
            <a:rect l="l" t="t" r="r" b="b"/>
            <a:pathLst>
              <a:path w="87630" h="82550">
                <a:moveTo>
                  <a:pt x="32677" y="0"/>
                </a:moveTo>
                <a:lnTo>
                  <a:pt x="0" y="81940"/>
                </a:lnTo>
                <a:lnTo>
                  <a:pt x="87414" y="70053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8099" y="2608240"/>
            <a:ext cx="1061085" cy="678180"/>
          </a:xfrm>
          <a:custGeom>
            <a:avLst/>
            <a:gdLst/>
            <a:ahLst/>
            <a:cxnLst/>
            <a:rect l="l" t="t" r="r" b="b"/>
            <a:pathLst>
              <a:path w="1061085" h="678179">
                <a:moveTo>
                  <a:pt x="1060970" y="677875"/>
                </a:moveTo>
                <a:lnTo>
                  <a:pt x="0" y="0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68099" y="2608238"/>
            <a:ext cx="88265" cy="78740"/>
          </a:xfrm>
          <a:custGeom>
            <a:avLst/>
            <a:gdLst/>
            <a:ahLst/>
            <a:cxnLst/>
            <a:rect l="l" t="t" r="r" b="b"/>
            <a:pathLst>
              <a:path w="88264" h="78739">
                <a:moveTo>
                  <a:pt x="40271" y="78486"/>
                </a:moveTo>
                <a:lnTo>
                  <a:pt x="0" y="0"/>
                </a:lnTo>
                <a:lnTo>
                  <a:pt x="88137" y="3568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43116" y="1917197"/>
            <a:ext cx="1858010" cy="1369060"/>
          </a:xfrm>
          <a:custGeom>
            <a:avLst/>
            <a:gdLst/>
            <a:ahLst/>
            <a:cxnLst/>
            <a:rect l="l" t="t" r="r" b="b"/>
            <a:pathLst>
              <a:path w="1858009" h="1369060">
                <a:moveTo>
                  <a:pt x="1629664" y="0"/>
                </a:moveTo>
                <a:lnTo>
                  <a:pt x="228092" y="0"/>
                </a:lnTo>
                <a:lnTo>
                  <a:pt x="182123" y="4634"/>
                </a:lnTo>
                <a:lnTo>
                  <a:pt x="139308" y="17924"/>
                </a:lnTo>
                <a:lnTo>
                  <a:pt x="100563" y="38954"/>
                </a:lnTo>
                <a:lnTo>
                  <a:pt x="66806" y="66806"/>
                </a:lnTo>
                <a:lnTo>
                  <a:pt x="38954" y="100563"/>
                </a:lnTo>
                <a:lnTo>
                  <a:pt x="17924" y="139308"/>
                </a:lnTo>
                <a:lnTo>
                  <a:pt x="4634" y="182123"/>
                </a:lnTo>
                <a:lnTo>
                  <a:pt x="0" y="228091"/>
                </a:lnTo>
                <a:lnTo>
                  <a:pt x="0" y="1140447"/>
                </a:lnTo>
                <a:lnTo>
                  <a:pt x="4634" y="1186416"/>
                </a:lnTo>
                <a:lnTo>
                  <a:pt x="17924" y="1229232"/>
                </a:lnTo>
                <a:lnTo>
                  <a:pt x="38954" y="1267979"/>
                </a:lnTo>
                <a:lnTo>
                  <a:pt x="66806" y="1301738"/>
                </a:lnTo>
                <a:lnTo>
                  <a:pt x="100563" y="1329593"/>
                </a:lnTo>
                <a:lnTo>
                  <a:pt x="139308" y="1350625"/>
                </a:lnTo>
                <a:lnTo>
                  <a:pt x="182123" y="1363917"/>
                </a:lnTo>
                <a:lnTo>
                  <a:pt x="228092" y="1368551"/>
                </a:lnTo>
                <a:lnTo>
                  <a:pt x="1629664" y="1368551"/>
                </a:lnTo>
                <a:lnTo>
                  <a:pt x="1675632" y="1363917"/>
                </a:lnTo>
                <a:lnTo>
                  <a:pt x="1718447" y="1350625"/>
                </a:lnTo>
                <a:lnTo>
                  <a:pt x="1757192" y="1329593"/>
                </a:lnTo>
                <a:lnTo>
                  <a:pt x="1790949" y="1301738"/>
                </a:lnTo>
                <a:lnTo>
                  <a:pt x="1818801" y="1267979"/>
                </a:lnTo>
                <a:lnTo>
                  <a:pt x="1839831" y="1229232"/>
                </a:lnTo>
                <a:lnTo>
                  <a:pt x="1853121" y="1186416"/>
                </a:lnTo>
                <a:lnTo>
                  <a:pt x="1857756" y="1140447"/>
                </a:lnTo>
                <a:lnTo>
                  <a:pt x="1857756" y="228091"/>
                </a:lnTo>
                <a:lnTo>
                  <a:pt x="1853121" y="182123"/>
                </a:lnTo>
                <a:lnTo>
                  <a:pt x="1839831" y="139308"/>
                </a:lnTo>
                <a:lnTo>
                  <a:pt x="1818801" y="100563"/>
                </a:lnTo>
                <a:lnTo>
                  <a:pt x="1790949" y="66806"/>
                </a:lnTo>
                <a:lnTo>
                  <a:pt x="1757192" y="38954"/>
                </a:lnTo>
                <a:lnTo>
                  <a:pt x="1718447" y="17924"/>
                </a:lnTo>
                <a:lnTo>
                  <a:pt x="1675632" y="4634"/>
                </a:lnTo>
                <a:lnTo>
                  <a:pt x="162966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3116" y="1917197"/>
            <a:ext cx="1858010" cy="1369060"/>
          </a:xfrm>
          <a:custGeom>
            <a:avLst/>
            <a:gdLst/>
            <a:ahLst/>
            <a:cxnLst/>
            <a:rect l="l" t="t" r="r" b="b"/>
            <a:pathLst>
              <a:path w="1858009" h="1369060">
                <a:moveTo>
                  <a:pt x="0" y="228091"/>
                </a:moveTo>
                <a:lnTo>
                  <a:pt x="4634" y="182123"/>
                </a:lnTo>
                <a:lnTo>
                  <a:pt x="17924" y="139308"/>
                </a:lnTo>
                <a:lnTo>
                  <a:pt x="38954" y="100563"/>
                </a:lnTo>
                <a:lnTo>
                  <a:pt x="66806" y="66806"/>
                </a:lnTo>
                <a:lnTo>
                  <a:pt x="100563" y="38954"/>
                </a:lnTo>
                <a:lnTo>
                  <a:pt x="139308" y="17924"/>
                </a:lnTo>
                <a:lnTo>
                  <a:pt x="182123" y="4634"/>
                </a:lnTo>
                <a:lnTo>
                  <a:pt x="228092" y="0"/>
                </a:lnTo>
                <a:lnTo>
                  <a:pt x="1629664" y="0"/>
                </a:lnTo>
                <a:lnTo>
                  <a:pt x="1675632" y="4634"/>
                </a:lnTo>
                <a:lnTo>
                  <a:pt x="1718447" y="17924"/>
                </a:lnTo>
                <a:lnTo>
                  <a:pt x="1757192" y="38954"/>
                </a:lnTo>
                <a:lnTo>
                  <a:pt x="1790949" y="66806"/>
                </a:lnTo>
                <a:lnTo>
                  <a:pt x="1818801" y="100563"/>
                </a:lnTo>
                <a:lnTo>
                  <a:pt x="1839831" y="139308"/>
                </a:lnTo>
                <a:lnTo>
                  <a:pt x="1853121" y="182123"/>
                </a:lnTo>
                <a:lnTo>
                  <a:pt x="1857756" y="228091"/>
                </a:lnTo>
                <a:lnTo>
                  <a:pt x="1857756" y="1140447"/>
                </a:lnTo>
                <a:lnTo>
                  <a:pt x="1853121" y="1186416"/>
                </a:lnTo>
                <a:lnTo>
                  <a:pt x="1839831" y="1229232"/>
                </a:lnTo>
                <a:lnTo>
                  <a:pt x="1818801" y="1267979"/>
                </a:lnTo>
                <a:lnTo>
                  <a:pt x="1790949" y="1301738"/>
                </a:lnTo>
                <a:lnTo>
                  <a:pt x="1757192" y="1329593"/>
                </a:lnTo>
                <a:lnTo>
                  <a:pt x="1718447" y="1350625"/>
                </a:lnTo>
                <a:lnTo>
                  <a:pt x="1675632" y="1363917"/>
                </a:lnTo>
                <a:lnTo>
                  <a:pt x="1629664" y="1368551"/>
                </a:lnTo>
                <a:lnTo>
                  <a:pt x="228092" y="1368551"/>
                </a:lnTo>
                <a:lnTo>
                  <a:pt x="182123" y="1363917"/>
                </a:lnTo>
                <a:lnTo>
                  <a:pt x="139308" y="1350625"/>
                </a:lnTo>
                <a:lnTo>
                  <a:pt x="100563" y="1329593"/>
                </a:lnTo>
                <a:lnTo>
                  <a:pt x="66806" y="1301738"/>
                </a:lnTo>
                <a:lnTo>
                  <a:pt x="38954" y="1267979"/>
                </a:lnTo>
                <a:lnTo>
                  <a:pt x="17924" y="1229232"/>
                </a:lnTo>
                <a:lnTo>
                  <a:pt x="4634" y="1186416"/>
                </a:lnTo>
                <a:lnTo>
                  <a:pt x="0" y="1140447"/>
                </a:lnTo>
                <a:lnTo>
                  <a:pt x="0" y="228091"/>
                </a:lnTo>
                <a:close/>
              </a:path>
            </a:pathLst>
          </a:custGeom>
          <a:ln w="15240">
            <a:solidFill>
              <a:srgbClr val="3B81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72071" y="4582671"/>
            <a:ext cx="1786255" cy="1213485"/>
          </a:xfrm>
          <a:custGeom>
            <a:avLst/>
            <a:gdLst/>
            <a:ahLst/>
            <a:cxnLst/>
            <a:rect l="l" t="t" r="r" b="b"/>
            <a:pathLst>
              <a:path w="1786254" h="1213485">
                <a:moveTo>
                  <a:pt x="1583944" y="0"/>
                </a:moveTo>
                <a:lnTo>
                  <a:pt x="202184" y="0"/>
                </a:lnTo>
                <a:lnTo>
                  <a:pt x="155826" y="5339"/>
                </a:lnTo>
                <a:lnTo>
                  <a:pt x="113270" y="20548"/>
                </a:lnTo>
                <a:lnTo>
                  <a:pt x="75730" y="44415"/>
                </a:lnTo>
                <a:lnTo>
                  <a:pt x="44419" y="75724"/>
                </a:lnTo>
                <a:lnTo>
                  <a:pt x="20551" y="113265"/>
                </a:lnTo>
                <a:lnTo>
                  <a:pt x="5340" y="155822"/>
                </a:lnTo>
                <a:lnTo>
                  <a:pt x="0" y="202183"/>
                </a:lnTo>
                <a:lnTo>
                  <a:pt x="0" y="1010907"/>
                </a:lnTo>
                <a:lnTo>
                  <a:pt x="5340" y="1057269"/>
                </a:lnTo>
                <a:lnTo>
                  <a:pt x="20551" y="1099828"/>
                </a:lnTo>
                <a:lnTo>
                  <a:pt x="44419" y="1137371"/>
                </a:lnTo>
                <a:lnTo>
                  <a:pt x="75730" y="1168683"/>
                </a:lnTo>
                <a:lnTo>
                  <a:pt x="113270" y="1192552"/>
                </a:lnTo>
                <a:lnTo>
                  <a:pt x="155826" y="1207763"/>
                </a:lnTo>
                <a:lnTo>
                  <a:pt x="202184" y="1213103"/>
                </a:lnTo>
                <a:lnTo>
                  <a:pt x="1583944" y="1213103"/>
                </a:lnTo>
                <a:lnTo>
                  <a:pt x="1630301" y="1207763"/>
                </a:lnTo>
                <a:lnTo>
                  <a:pt x="1672857" y="1192552"/>
                </a:lnTo>
                <a:lnTo>
                  <a:pt x="1710397" y="1168683"/>
                </a:lnTo>
                <a:lnTo>
                  <a:pt x="1741708" y="1137371"/>
                </a:lnTo>
                <a:lnTo>
                  <a:pt x="1765576" y="1099828"/>
                </a:lnTo>
                <a:lnTo>
                  <a:pt x="1780787" y="1057269"/>
                </a:lnTo>
                <a:lnTo>
                  <a:pt x="1786127" y="1010907"/>
                </a:lnTo>
                <a:lnTo>
                  <a:pt x="1786127" y="202183"/>
                </a:lnTo>
                <a:lnTo>
                  <a:pt x="1780787" y="155822"/>
                </a:lnTo>
                <a:lnTo>
                  <a:pt x="1765576" y="113265"/>
                </a:lnTo>
                <a:lnTo>
                  <a:pt x="1741708" y="75724"/>
                </a:lnTo>
                <a:lnTo>
                  <a:pt x="1710397" y="44415"/>
                </a:lnTo>
                <a:lnTo>
                  <a:pt x="1672857" y="20548"/>
                </a:lnTo>
                <a:lnTo>
                  <a:pt x="1630301" y="5339"/>
                </a:lnTo>
                <a:lnTo>
                  <a:pt x="15839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72071" y="4582671"/>
            <a:ext cx="1786255" cy="1213485"/>
          </a:xfrm>
          <a:custGeom>
            <a:avLst/>
            <a:gdLst/>
            <a:ahLst/>
            <a:cxnLst/>
            <a:rect l="l" t="t" r="r" b="b"/>
            <a:pathLst>
              <a:path w="1786254" h="1213485">
                <a:moveTo>
                  <a:pt x="0" y="202183"/>
                </a:moveTo>
                <a:lnTo>
                  <a:pt x="5340" y="155822"/>
                </a:lnTo>
                <a:lnTo>
                  <a:pt x="20551" y="113265"/>
                </a:lnTo>
                <a:lnTo>
                  <a:pt x="44419" y="75724"/>
                </a:lnTo>
                <a:lnTo>
                  <a:pt x="75730" y="44415"/>
                </a:lnTo>
                <a:lnTo>
                  <a:pt x="113270" y="20548"/>
                </a:lnTo>
                <a:lnTo>
                  <a:pt x="155826" y="5339"/>
                </a:lnTo>
                <a:lnTo>
                  <a:pt x="202184" y="0"/>
                </a:lnTo>
                <a:lnTo>
                  <a:pt x="1583944" y="0"/>
                </a:lnTo>
                <a:lnTo>
                  <a:pt x="1630301" y="5339"/>
                </a:lnTo>
                <a:lnTo>
                  <a:pt x="1672857" y="20548"/>
                </a:lnTo>
                <a:lnTo>
                  <a:pt x="1710397" y="44415"/>
                </a:lnTo>
                <a:lnTo>
                  <a:pt x="1741708" y="75724"/>
                </a:lnTo>
                <a:lnTo>
                  <a:pt x="1765576" y="113265"/>
                </a:lnTo>
                <a:lnTo>
                  <a:pt x="1780787" y="155822"/>
                </a:lnTo>
                <a:lnTo>
                  <a:pt x="1786127" y="202183"/>
                </a:lnTo>
                <a:lnTo>
                  <a:pt x="1786127" y="1010907"/>
                </a:lnTo>
                <a:lnTo>
                  <a:pt x="1780787" y="1057269"/>
                </a:lnTo>
                <a:lnTo>
                  <a:pt x="1765576" y="1099828"/>
                </a:lnTo>
                <a:lnTo>
                  <a:pt x="1741708" y="1137371"/>
                </a:lnTo>
                <a:lnTo>
                  <a:pt x="1710397" y="1168683"/>
                </a:lnTo>
                <a:lnTo>
                  <a:pt x="1672857" y="1192552"/>
                </a:lnTo>
                <a:lnTo>
                  <a:pt x="1630301" y="1207763"/>
                </a:lnTo>
                <a:lnTo>
                  <a:pt x="1583944" y="1213103"/>
                </a:lnTo>
                <a:lnTo>
                  <a:pt x="202184" y="1213103"/>
                </a:lnTo>
                <a:lnTo>
                  <a:pt x="155826" y="1207763"/>
                </a:lnTo>
                <a:lnTo>
                  <a:pt x="113270" y="1192552"/>
                </a:lnTo>
                <a:lnTo>
                  <a:pt x="75730" y="1168683"/>
                </a:lnTo>
                <a:lnTo>
                  <a:pt x="44419" y="1137371"/>
                </a:lnTo>
                <a:lnTo>
                  <a:pt x="20551" y="1099828"/>
                </a:lnTo>
                <a:lnTo>
                  <a:pt x="5340" y="1057269"/>
                </a:lnTo>
                <a:lnTo>
                  <a:pt x="0" y="1010907"/>
                </a:lnTo>
                <a:lnTo>
                  <a:pt x="0" y="202183"/>
                </a:lnTo>
                <a:close/>
              </a:path>
            </a:pathLst>
          </a:custGeom>
          <a:ln w="15240">
            <a:solidFill>
              <a:srgbClr val="3B81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275689" y="5008932"/>
            <a:ext cx="5810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latin typeface="Tw Cen MT"/>
                <a:cs typeface="Tw Cen MT"/>
              </a:rPr>
              <a:t>S</a:t>
            </a:r>
            <a:r>
              <a:rPr sz="2000" spc="-5" dirty="0">
                <a:latin typeface="Tw Cen MT"/>
                <a:cs typeface="Tw Cen MT"/>
              </a:rPr>
              <a:t>p</a:t>
            </a:r>
            <a:r>
              <a:rPr sz="2000" spc="5" dirty="0">
                <a:latin typeface="Tw Cen MT"/>
                <a:cs typeface="Tw Cen MT"/>
              </a:rPr>
              <a:t>o</a:t>
            </a:r>
            <a:r>
              <a:rPr sz="2000" spc="40" dirty="0">
                <a:latin typeface="Tw Cen MT"/>
                <a:cs typeface="Tw Cen MT"/>
              </a:rPr>
              <a:t>r</a:t>
            </a:r>
            <a:r>
              <a:rPr sz="2000" dirty="0">
                <a:latin typeface="Tw Cen MT"/>
                <a:cs typeface="Tw Cen MT"/>
              </a:rPr>
              <a:t>t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99160" y="1917195"/>
            <a:ext cx="1958339" cy="1369060"/>
          </a:xfrm>
          <a:custGeom>
            <a:avLst/>
            <a:gdLst/>
            <a:ahLst/>
            <a:cxnLst/>
            <a:rect l="l" t="t" r="r" b="b"/>
            <a:pathLst>
              <a:path w="1958339" h="1369060">
                <a:moveTo>
                  <a:pt x="1730248" y="0"/>
                </a:moveTo>
                <a:lnTo>
                  <a:pt x="228092" y="0"/>
                </a:lnTo>
                <a:lnTo>
                  <a:pt x="182123" y="4634"/>
                </a:lnTo>
                <a:lnTo>
                  <a:pt x="139308" y="17924"/>
                </a:lnTo>
                <a:lnTo>
                  <a:pt x="100563" y="38954"/>
                </a:lnTo>
                <a:lnTo>
                  <a:pt x="66806" y="66806"/>
                </a:lnTo>
                <a:lnTo>
                  <a:pt x="38954" y="100563"/>
                </a:lnTo>
                <a:lnTo>
                  <a:pt x="17924" y="139308"/>
                </a:lnTo>
                <a:lnTo>
                  <a:pt x="4634" y="182123"/>
                </a:lnTo>
                <a:lnTo>
                  <a:pt x="0" y="228091"/>
                </a:lnTo>
                <a:lnTo>
                  <a:pt x="0" y="1140447"/>
                </a:lnTo>
                <a:lnTo>
                  <a:pt x="4634" y="1186419"/>
                </a:lnTo>
                <a:lnTo>
                  <a:pt x="17924" y="1229238"/>
                </a:lnTo>
                <a:lnTo>
                  <a:pt x="38954" y="1267985"/>
                </a:lnTo>
                <a:lnTo>
                  <a:pt x="66806" y="1301743"/>
                </a:lnTo>
                <a:lnTo>
                  <a:pt x="100563" y="1329596"/>
                </a:lnTo>
                <a:lnTo>
                  <a:pt x="139308" y="1350627"/>
                </a:lnTo>
                <a:lnTo>
                  <a:pt x="182123" y="1363917"/>
                </a:lnTo>
                <a:lnTo>
                  <a:pt x="228092" y="1368551"/>
                </a:lnTo>
                <a:lnTo>
                  <a:pt x="1730248" y="1368551"/>
                </a:lnTo>
                <a:lnTo>
                  <a:pt x="1776216" y="1363917"/>
                </a:lnTo>
                <a:lnTo>
                  <a:pt x="1819031" y="1350627"/>
                </a:lnTo>
                <a:lnTo>
                  <a:pt x="1857776" y="1329596"/>
                </a:lnTo>
                <a:lnTo>
                  <a:pt x="1891533" y="1301743"/>
                </a:lnTo>
                <a:lnTo>
                  <a:pt x="1919385" y="1267985"/>
                </a:lnTo>
                <a:lnTo>
                  <a:pt x="1940415" y="1229238"/>
                </a:lnTo>
                <a:lnTo>
                  <a:pt x="1953705" y="1186419"/>
                </a:lnTo>
                <a:lnTo>
                  <a:pt x="1958339" y="1140447"/>
                </a:lnTo>
                <a:lnTo>
                  <a:pt x="1958339" y="228091"/>
                </a:lnTo>
                <a:lnTo>
                  <a:pt x="1953705" y="182123"/>
                </a:lnTo>
                <a:lnTo>
                  <a:pt x="1940415" y="139308"/>
                </a:lnTo>
                <a:lnTo>
                  <a:pt x="1919385" y="100563"/>
                </a:lnTo>
                <a:lnTo>
                  <a:pt x="1891533" y="66806"/>
                </a:lnTo>
                <a:lnTo>
                  <a:pt x="1857776" y="38954"/>
                </a:lnTo>
                <a:lnTo>
                  <a:pt x="1819031" y="17924"/>
                </a:lnTo>
                <a:lnTo>
                  <a:pt x="1776216" y="4634"/>
                </a:lnTo>
                <a:lnTo>
                  <a:pt x="17302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60" y="1917195"/>
            <a:ext cx="1958339" cy="1369060"/>
          </a:xfrm>
          <a:custGeom>
            <a:avLst/>
            <a:gdLst/>
            <a:ahLst/>
            <a:cxnLst/>
            <a:rect l="l" t="t" r="r" b="b"/>
            <a:pathLst>
              <a:path w="1958339" h="1369060">
                <a:moveTo>
                  <a:pt x="0" y="228091"/>
                </a:moveTo>
                <a:lnTo>
                  <a:pt x="4634" y="182123"/>
                </a:lnTo>
                <a:lnTo>
                  <a:pt x="17924" y="139308"/>
                </a:lnTo>
                <a:lnTo>
                  <a:pt x="38954" y="100563"/>
                </a:lnTo>
                <a:lnTo>
                  <a:pt x="66806" y="66806"/>
                </a:lnTo>
                <a:lnTo>
                  <a:pt x="100563" y="38954"/>
                </a:lnTo>
                <a:lnTo>
                  <a:pt x="139308" y="17924"/>
                </a:lnTo>
                <a:lnTo>
                  <a:pt x="182123" y="4634"/>
                </a:lnTo>
                <a:lnTo>
                  <a:pt x="228092" y="0"/>
                </a:lnTo>
                <a:lnTo>
                  <a:pt x="1730248" y="0"/>
                </a:lnTo>
                <a:lnTo>
                  <a:pt x="1776216" y="4634"/>
                </a:lnTo>
                <a:lnTo>
                  <a:pt x="1819031" y="17924"/>
                </a:lnTo>
                <a:lnTo>
                  <a:pt x="1857776" y="38954"/>
                </a:lnTo>
                <a:lnTo>
                  <a:pt x="1891533" y="66806"/>
                </a:lnTo>
                <a:lnTo>
                  <a:pt x="1919385" y="100563"/>
                </a:lnTo>
                <a:lnTo>
                  <a:pt x="1940415" y="139308"/>
                </a:lnTo>
                <a:lnTo>
                  <a:pt x="1953705" y="182123"/>
                </a:lnTo>
                <a:lnTo>
                  <a:pt x="1958339" y="228091"/>
                </a:lnTo>
                <a:lnTo>
                  <a:pt x="1958339" y="1140447"/>
                </a:lnTo>
                <a:lnTo>
                  <a:pt x="1953705" y="1186419"/>
                </a:lnTo>
                <a:lnTo>
                  <a:pt x="1940415" y="1229238"/>
                </a:lnTo>
                <a:lnTo>
                  <a:pt x="1919385" y="1267985"/>
                </a:lnTo>
                <a:lnTo>
                  <a:pt x="1891533" y="1301743"/>
                </a:lnTo>
                <a:lnTo>
                  <a:pt x="1857776" y="1329596"/>
                </a:lnTo>
                <a:lnTo>
                  <a:pt x="1819031" y="1350627"/>
                </a:lnTo>
                <a:lnTo>
                  <a:pt x="1776216" y="1363917"/>
                </a:lnTo>
                <a:lnTo>
                  <a:pt x="1730248" y="1368551"/>
                </a:lnTo>
                <a:lnTo>
                  <a:pt x="228092" y="1368551"/>
                </a:lnTo>
                <a:lnTo>
                  <a:pt x="182123" y="1363917"/>
                </a:lnTo>
                <a:lnTo>
                  <a:pt x="139308" y="1350627"/>
                </a:lnTo>
                <a:lnTo>
                  <a:pt x="100563" y="1329596"/>
                </a:lnTo>
                <a:lnTo>
                  <a:pt x="66806" y="1301743"/>
                </a:lnTo>
                <a:lnTo>
                  <a:pt x="38954" y="1267985"/>
                </a:lnTo>
                <a:lnTo>
                  <a:pt x="17924" y="1229238"/>
                </a:lnTo>
                <a:lnTo>
                  <a:pt x="4634" y="1186419"/>
                </a:lnTo>
                <a:lnTo>
                  <a:pt x="0" y="1140447"/>
                </a:lnTo>
                <a:lnTo>
                  <a:pt x="0" y="228091"/>
                </a:lnTo>
                <a:close/>
              </a:path>
            </a:pathLst>
          </a:custGeom>
          <a:ln w="15240">
            <a:solidFill>
              <a:srgbClr val="3B81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87552" y="2116338"/>
            <a:ext cx="6699884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5"/>
              </a:spcBef>
              <a:tabLst>
                <a:tab pos="6096000" algn="l"/>
              </a:tabLst>
            </a:pPr>
            <a:r>
              <a:rPr sz="2000" dirty="0">
                <a:latin typeface="Tw Cen MT"/>
                <a:cs typeface="Tw Cen MT"/>
              </a:rPr>
              <a:t>Alimentation	</a:t>
            </a:r>
            <a:r>
              <a:rPr sz="2000" spc="-5" dirty="0">
                <a:latin typeface="Tw Cen MT"/>
                <a:cs typeface="Tw Cen MT"/>
              </a:rPr>
              <a:t>Santé</a:t>
            </a:r>
            <a:endParaRPr sz="20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080760" algn="l"/>
              </a:tabLst>
            </a:pPr>
            <a:r>
              <a:rPr sz="2000" spc="-5" dirty="0">
                <a:latin typeface="Tw Cen MT"/>
                <a:cs typeface="Tw Cen MT"/>
              </a:rPr>
              <a:t>Env</a:t>
            </a:r>
            <a:r>
              <a:rPr sz="2000" spc="5" dirty="0">
                <a:latin typeface="Tw Cen MT"/>
                <a:cs typeface="Tw Cen MT"/>
              </a:rPr>
              <a:t>i</a:t>
            </a:r>
            <a:r>
              <a:rPr sz="2000" spc="-35" dirty="0">
                <a:latin typeface="Tw Cen MT"/>
                <a:cs typeface="Tw Cen MT"/>
              </a:rPr>
              <a:t>r</a:t>
            </a:r>
            <a:r>
              <a:rPr sz="2000" spc="5" dirty="0">
                <a:latin typeface="Tw Cen MT"/>
                <a:cs typeface="Tw Cen MT"/>
              </a:rPr>
              <a:t>o</a:t>
            </a:r>
            <a:r>
              <a:rPr sz="2000" spc="-5" dirty="0">
                <a:latin typeface="Tw Cen MT"/>
                <a:cs typeface="Tw Cen MT"/>
              </a:rPr>
              <a:t>nn</a:t>
            </a:r>
            <a:r>
              <a:rPr sz="2000" spc="-10" dirty="0">
                <a:latin typeface="Tw Cen MT"/>
                <a:cs typeface="Tw Cen MT"/>
              </a:rPr>
              <a:t>e</a:t>
            </a:r>
            <a:r>
              <a:rPr sz="2000" spc="-5" dirty="0">
                <a:latin typeface="Tw Cen MT"/>
                <a:cs typeface="Tw Cen MT"/>
              </a:rPr>
              <a:t>m</a:t>
            </a:r>
            <a:r>
              <a:rPr sz="2000" spc="5" dirty="0">
                <a:latin typeface="Tw Cen MT"/>
                <a:cs typeface="Tw Cen MT"/>
              </a:rPr>
              <a:t>e</a:t>
            </a:r>
            <a:r>
              <a:rPr sz="2000" spc="-5" dirty="0">
                <a:latin typeface="Tw Cen MT"/>
                <a:cs typeface="Tw Cen MT"/>
              </a:rPr>
              <a:t>n</a:t>
            </a:r>
            <a:r>
              <a:rPr sz="2000" dirty="0">
                <a:latin typeface="Tw Cen MT"/>
                <a:cs typeface="Tw Cen MT"/>
              </a:rPr>
              <a:t>t	</a:t>
            </a:r>
            <a:r>
              <a:rPr sz="2000" spc="5" dirty="0">
                <a:latin typeface="Tw Cen MT"/>
                <a:cs typeface="Tw Cen MT"/>
              </a:rPr>
              <a:t>So</a:t>
            </a:r>
            <a:r>
              <a:rPr sz="2000" spc="-5" dirty="0">
                <a:latin typeface="Tw Cen MT"/>
                <a:cs typeface="Tw Cen MT"/>
              </a:rPr>
              <a:t>c</a:t>
            </a:r>
            <a:r>
              <a:rPr sz="2000" dirty="0">
                <a:latin typeface="Tw Cen MT"/>
                <a:cs typeface="Tw Cen MT"/>
              </a:rPr>
              <a:t>i</a:t>
            </a:r>
            <a:r>
              <a:rPr sz="2000" spc="-5" dirty="0">
                <a:latin typeface="Tw Cen MT"/>
                <a:cs typeface="Tw Cen MT"/>
              </a:rPr>
              <a:t>al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99160" y="4576577"/>
            <a:ext cx="2072639" cy="1214755"/>
          </a:xfrm>
          <a:custGeom>
            <a:avLst/>
            <a:gdLst/>
            <a:ahLst/>
            <a:cxnLst/>
            <a:rect l="l" t="t" r="r" b="b"/>
            <a:pathLst>
              <a:path w="2072639" h="1214754">
                <a:moveTo>
                  <a:pt x="1870202" y="0"/>
                </a:moveTo>
                <a:lnTo>
                  <a:pt x="202438" y="0"/>
                </a:lnTo>
                <a:lnTo>
                  <a:pt x="156022" y="5346"/>
                </a:lnTo>
                <a:lnTo>
                  <a:pt x="113413" y="20574"/>
                </a:lnTo>
                <a:lnTo>
                  <a:pt x="75825" y="44471"/>
                </a:lnTo>
                <a:lnTo>
                  <a:pt x="44475" y="75820"/>
                </a:lnTo>
                <a:lnTo>
                  <a:pt x="20576" y="113407"/>
                </a:lnTo>
                <a:lnTo>
                  <a:pt x="5346" y="156018"/>
                </a:lnTo>
                <a:lnTo>
                  <a:pt x="0" y="202437"/>
                </a:lnTo>
                <a:lnTo>
                  <a:pt x="0" y="1012177"/>
                </a:lnTo>
                <a:lnTo>
                  <a:pt x="5346" y="1058597"/>
                </a:lnTo>
                <a:lnTo>
                  <a:pt x="20576" y="1101210"/>
                </a:lnTo>
                <a:lnTo>
                  <a:pt x="44475" y="1138800"/>
                </a:lnTo>
                <a:lnTo>
                  <a:pt x="75825" y="1170151"/>
                </a:lnTo>
                <a:lnTo>
                  <a:pt x="113413" y="1194050"/>
                </a:lnTo>
                <a:lnTo>
                  <a:pt x="156022" y="1209281"/>
                </a:lnTo>
                <a:lnTo>
                  <a:pt x="202438" y="1214627"/>
                </a:lnTo>
                <a:lnTo>
                  <a:pt x="1870202" y="1214627"/>
                </a:lnTo>
                <a:lnTo>
                  <a:pt x="1916617" y="1209281"/>
                </a:lnTo>
                <a:lnTo>
                  <a:pt x="1959226" y="1194050"/>
                </a:lnTo>
                <a:lnTo>
                  <a:pt x="1996814" y="1170151"/>
                </a:lnTo>
                <a:lnTo>
                  <a:pt x="2028164" y="1138800"/>
                </a:lnTo>
                <a:lnTo>
                  <a:pt x="2052063" y="1101210"/>
                </a:lnTo>
                <a:lnTo>
                  <a:pt x="2067293" y="1058597"/>
                </a:lnTo>
                <a:lnTo>
                  <a:pt x="2072639" y="1012177"/>
                </a:lnTo>
                <a:lnTo>
                  <a:pt x="2072639" y="202437"/>
                </a:lnTo>
                <a:lnTo>
                  <a:pt x="2067293" y="156018"/>
                </a:lnTo>
                <a:lnTo>
                  <a:pt x="2052063" y="113407"/>
                </a:lnTo>
                <a:lnTo>
                  <a:pt x="2028164" y="75820"/>
                </a:lnTo>
                <a:lnTo>
                  <a:pt x="1996814" y="44471"/>
                </a:lnTo>
                <a:lnTo>
                  <a:pt x="1959226" y="20574"/>
                </a:lnTo>
                <a:lnTo>
                  <a:pt x="1916617" y="5346"/>
                </a:lnTo>
                <a:lnTo>
                  <a:pt x="187020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99160" y="4576577"/>
            <a:ext cx="2072639" cy="1214755"/>
          </a:xfrm>
          <a:custGeom>
            <a:avLst/>
            <a:gdLst/>
            <a:ahLst/>
            <a:cxnLst/>
            <a:rect l="l" t="t" r="r" b="b"/>
            <a:pathLst>
              <a:path w="2072639" h="1214754">
                <a:moveTo>
                  <a:pt x="0" y="202437"/>
                </a:moveTo>
                <a:lnTo>
                  <a:pt x="5346" y="156018"/>
                </a:lnTo>
                <a:lnTo>
                  <a:pt x="20576" y="113407"/>
                </a:lnTo>
                <a:lnTo>
                  <a:pt x="44475" y="75820"/>
                </a:lnTo>
                <a:lnTo>
                  <a:pt x="75825" y="44471"/>
                </a:lnTo>
                <a:lnTo>
                  <a:pt x="113413" y="20574"/>
                </a:lnTo>
                <a:lnTo>
                  <a:pt x="156022" y="5346"/>
                </a:lnTo>
                <a:lnTo>
                  <a:pt x="202438" y="0"/>
                </a:lnTo>
                <a:lnTo>
                  <a:pt x="1870202" y="0"/>
                </a:lnTo>
                <a:lnTo>
                  <a:pt x="1916617" y="5346"/>
                </a:lnTo>
                <a:lnTo>
                  <a:pt x="1959226" y="20574"/>
                </a:lnTo>
                <a:lnTo>
                  <a:pt x="1996814" y="44471"/>
                </a:lnTo>
                <a:lnTo>
                  <a:pt x="2028164" y="75820"/>
                </a:lnTo>
                <a:lnTo>
                  <a:pt x="2052063" y="113407"/>
                </a:lnTo>
                <a:lnTo>
                  <a:pt x="2067293" y="156018"/>
                </a:lnTo>
                <a:lnTo>
                  <a:pt x="2072639" y="202437"/>
                </a:lnTo>
                <a:lnTo>
                  <a:pt x="2072639" y="1012177"/>
                </a:lnTo>
                <a:lnTo>
                  <a:pt x="2067293" y="1058597"/>
                </a:lnTo>
                <a:lnTo>
                  <a:pt x="2052063" y="1101210"/>
                </a:lnTo>
                <a:lnTo>
                  <a:pt x="2028164" y="1138800"/>
                </a:lnTo>
                <a:lnTo>
                  <a:pt x="1996814" y="1170151"/>
                </a:lnTo>
                <a:lnTo>
                  <a:pt x="1959226" y="1194050"/>
                </a:lnTo>
                <a:lnTo>
                  <a:pt x="1916617" y="1209281"/>
                </a:lnTo>
                <a:lnTo>
                  <a:pt x="1870202" y="1214627"/>
                </a:lnTo>
                <a:lnTo>
                  <a:pt x="202438" y="1214627"/>
                </a:lnTo>
                <a:lnTo>
                  <a:pt x="156022" y="1209281"/>
                </a:lnTo>
                <a:lnTo>
                  <a:pt x="113413" y="1194050"/>
                </a:lnTo>
                <a:lnTo>
                  <a:pt x="75825" y="1170151"/>
                </a:lnTo>
                <a:lnTo>
                  <a:pt x="44475" y="1138800"/>
                </a:lnTo>
                <a:lnTo>
                  <a:pt x="20576" y="1101210"/>
                </a:lnTo>
                <a:lnTo>
                  <a:pt x="5346" y="1058597"/>
                </a:lnTo>
                <a:lnTo>
                  <a:pt x="0" y="1012177"/>
                </a:lnTo>
                <a:lnTo>
                  <a:pt x="0" y="202437"/>
                </a:lnTo>
                <a:close/>
              </a:path>
            </a:pathLst>
          </a:custGeom>
          <a:ln w="15240">
            <a:solidFill>
              <a:srgbClr val="3B81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08075" y="4698316"/>
            <a:ext cx="1053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" dirty="0">
                <a:latin typeface="Tw Cen MT"/>
                <a:cs typeface="Tw Cen MT"/>
              </a:rPr>
              <a:t>Recherche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7990" y="5307863"/>
            <a:ext cx="13735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w Cen MT"/>
                <a:cs typeface="Tw Cen MT"/>
              </a:rPr>
              <a:t>Enseignement</a:t>
            </a:r>
            <a:endParaRPr sz="20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696085" marR="5080" indent="-1632585">
              <a:lnSpc>
                <a:spcPts val="3030"/>
              </a:lnSpc>
              <a:spcBef>
                <a:spcPts val="470"/>
              </a:spcBef>
            </a:pPr>
            <a:r>
              <a:rPr spc="-5" dirty="0"/>
              <a:t>QUELLES </a:t>
            </a:r>
            <a:r>
              <a:rPr spc="-20" dirty="0"/>
              <a:t>ASSOCIATIONS </a:t>
            </a:r>
            <a:r>
              <a:rPr spc="-5" dirty="0"/>
              <a:t>DE SPÉCIALITÉS  </a:t>
            </a:r>
            <a:r>
              <a:rPr spc="-70" dirty="0"/>
              <a:t>AVEC </a:t>
            </a:r>
            <a:r>
              <a:rPr spc="-10" dirty="0"/>
              <a:t>LA </a:t>
            </a:r>
            <a:r>
              <a:rPr spc="-5" dirty="0"/>
              <a:t>SPÉ </a:t>
            </a:r>
            <a:r>
              <a:rPr spc="-10" dirty="0"/>
              <a:t>SVT</a:t>
            </a:r>
            <a:r>
              <a:rPr spc="95" dirty="0"/>
              <a:t> </a:t>
            </a:r>
            <a:r>
              <a:rPr spc="-5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2076" y="2205057"/>
            <a:ext cx="2693035" cy="3576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6730">
              <a:lnSpc>
                <a:spcPct val="100000"/>
              </a:lnSpc>
              <a:spcBef>
                <a:spcPts val="105"/>
              </a:spcBef>
            </a:pPr>
            <a:r>
              <a:rPr sz="2600" u="heavy" spc="-5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AVEC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DES </a:t>
            </a:r>
            <a:r>
              <a:rPr sz="2600" dirty="0">
                <a:latin typeface="Tw Cen MT"/>
                <a:cs typeface="Tw Cen MT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SPÉCIALITÉS </a:t>
            </a:r>
            <a:r>
              <a:rPr sz="2600" dirty="0">
                <a:latin typeface="Tw Cen MT"/>
                <a:cs typeface="Tw Cen MT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SCIENTIFIQUES</a:t>
            </a:r>
            <a:r>
              <a:rPr sz="2600" spc="-95" dirty="0">
                <a:latin typeface="Tw Cen MT"/>
                <a:cs typeface="Tw Cen MT"/>
              </a:rPr>
              <a:t> </a:t>
            </a:r>
            <a:r>
              <a:rPr sz="2600" dirty="0">
                <a:latin typeface="Tw Cen MT"/>
                <a:cs typeface="Tw Cen MT"/>
              </a:rPr>
              <a:t>:</a:t>
            </a:r>
            <a:endParaRPr sz="2600">
              <a:latin typeface="Tw Cen MT"/>
              <a:cs typeface="Tw Cen MT"/>
            </a:endParaRPr>
          </a:p>
          <a:p>
            <a:pPr marL="240665" indent="-228600">
              <a:lnSpc>
                <a:spcPct val="100000"/>
              </a:lnSpc>
              <a:spcBef>
                <a:spcPts val="1005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sz="2600" spc="-30" dirty="0">
                <a:solidFill>
                  <a:srgbClr val="7030A0"/>
                </a:solidFill>
                <a:latin typeface="Tw Cen MT"/>
                <a:cs typeface="Tw Cen MT"/>
              </a:rPr>
              <a:t>MATHS</a:t>
            </a:r>
            <a:endParaRPr sz="2600">
              <a:latin typeface="Tw Cen MT"/>
              <a:cs typeface="Tw Cen MT"/>
            </a:endParaRPr>
          </a:p>
          <a:p>
            <a:pPr marL="240665" indent="-228600">
              <a:lnSpc>
                <a:spcPct val="100000"/>
              </a:lnSpc>
              <a:spcBef>
                <a:spcPts val="994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sz="2600" spc="5" dirty="0">
                <a:solidFill>
                  <a:srgbClr val="7030A0"/>
                </a:solidFill>
                <a:latin typeface="Tw Cen MT"/>
                <a:cs typeface="Tw Cen MT"/>
              </a:rPr>
              <a:t>P</a:t>
            </a:r>
            <a:r>
              <a:rPr sz="2600" spc="-5" dirty="0">
                <a:solidFill>
                  <a:srgbClr val="7030A0"/>
                </a:solidFill>
                <a:latin typeface="Tw Cen MT"/>
                <a:cs typeface="Tw Cen MT"/>
              </a:rPr>
              <a:t>H</a:t>
            </a:r>
            <a:r>
              <a:rPr sz="2600" spc="-25" dirty="0">
                <a:solidFill>
                  <a:srgbClr val="7030A0"/>
                </a:solidFill>
                <a:latin typeface="Tw Cen MT"/>
                <a:cs typeface="Tw Cen MT"/>
              </a:rPr>
              <a:t>Y</a:t>
            </a:r>
            <a:r>
              <a:rPr sz="2600" spc="5" dirty="0">
                <a:solidFill>
                  <a:srgbClr val="7030A0"/>
                </a:solidFill>
                <a:latin typeface="Tw Cen MT"/>
                <a:cs typeface="Tw Cen MT"/>
              </a:rPr>
              <a:t>SI</a:t>
            </a:r>
            <a:r>
              <a:rPr sz="2600" spc="-5" dirty="0">
                <a:solidFill>
                  <a:srgbClr val="7030A0"/>
                </a:solidFill>
                <a:latin typeface="Tw Cen MT"/>
                <a:cs typeface="Tw Cen MT"/>
              </a:rPr>
              <a:t>QUE-</a:t>
            </a:r>
            <a:r>
              <a:rPr sz="2600" dirty="0">
                <a:solidFill>
                  <a:srgbClr val="7030A0"/>
                </a:solidFill>
                <a:latin typeface="Tw Cen MT"/>
                <a:cs typeface="Tw Cen MT"/>
              </a:rPr>
              <a:t>CH</a:t>
            </a:r>
            <a:r>
              <a:rPr sz="2600" spc="5" dirty="0">
                <a:solidFill>
                  <a:srgbClr val="7030A0"/>
                </a:solidFill>
                <a:latin typeface="Tw Cen MT"/>
                <a:cs typeface="Tw Cen MT"/>
              </a:rPr>
              <a:t>I</a:t>
            </a:r>
            <a:r>
              <a:rPr sz="2600" spc="-5" dirty="0">
                <a:solidFill>
                  <a:srgbClr val="7030A0"/>
                </a:solidFill>
                <a:latin typeface="Tw Cen MT"/>
                <a:cs typeface="Tw Cen MT"/>
              </a:rPr>
              <a:t>M</a:t>
            </a:r>
            <a:r>
              <a:rPr sz="2600" spc="5" dirty="0">
                <a:solidFill>
                  <a:srgbClr val="7030A0"/>
                </a:solidFill>
                <a:latin typeface="Tw Cen MT"/>
                <a:cs typeface="Tw Cen MT"/>
              </a:rPr>
              <a:t>I</a:t>
            </a:r>
            <a:r>
              <a:rPr sz="2600" dirty="0">
                <a:solidFill>
                  <a:srgbClr val="7030A0"/>
                </a:solidFill>
                <a:latin typeface="Tw Cen MT"/>
                <a:cs typeface="Tw Cen MT"/>
              </a:rPr>
              <a:t>E</a:t>
            </a:r>
            <a:endParaRPr sz="2600">
              <a:latin typeface="Tw Cen MT"/>
              <a:cs typeface="Tw Cen MT"/>
            </a:endParaRPr>
          </a:p>
          <a:p>
            <a:pPr marL="241300" marR="311150" indent="-228600" algn="just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sz="2600" dirty="0">
                <a:solidFill>
                  <a:srgbClr val="7030A0"/>
                </a:solidFill>
                <a:latin typeface="Tw Cen MT"/>
                <a:cs typeface="Tw Cen MT"/>
              </a:rPr>
              <a:t>SNI </a:t>
            </a:r>
            <a:r>
              <a:rPr sz="2600" spc="-5" dirty="0">
                <a:solidFill>
                  <a:srgbClr val="7030A0"/>
                </a:solidFill>
                <a:latin typeface="Tw Cen MT"/>
                <a:cs typeface="Tw Cen MT"/>
              </a:rPr>
              <a:t>(sciences </a:t>
            </a:r>
            <a:r>
              <a:rPr sz="2600" dirty="0">
                <a:solidFill>
                  <a:srgbClr val="7030A0"/>
                </a:solidFill>
                <a:latin typeface="Tw Cen MT"/>
                <a:cs typeface="Tw Cen MT"/>
              </a:rPr>
              <a:t>du  numérique et</a:t>
            </a:r>
            <a:r>
              <a:rPr sz="2600" spc="-135" dirty="0">
                <a:solidFill>
                  <a:srgbClr val="7030A0"/>
                </a:solidFill>
                <a:latin typeface="Tw Cen MT"/>
                <a:cs typeface="Tw Cen MT"/>
              </a:rPr>
              <a:t> </a:t>
            </a:r>
            <a:r>
              <a:rPr sz="2600" dirty="0">
                <a:solidFill>
                  <a:srgbClr val="7030A0"/>
                </a:solidFill>
                <a:latin typeface="Tw Cen MT"/>
                <a:cs typeface="Tw Cen MT"/>
              </a:rPr>
              <a:t>de  </a:t>
            </a:r>
            <a:r>
              <a:rPr sz="2600" spc="-5" dirty="0">
                <a:solidFill>
                  <a:srgbClr val="7030A0"/>
                </a:solidFill>
                <a:latin typeface="Tw Cen MT"/>
                <a:cs typeface="Tw Cen MT"/>
              </a:rPr>
              <a:t>l’informatique)</a:t>
            </a:r>
            <a:endParaRPr sz="26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6643" y="2690124"/>
            <a:ext cx="4754245" cy="311944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143129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Concours</a:t>
            </a:r>
            <a:r>
              <a:rPr sz="2400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paramédicaux  BTS </a:t>
            </a:r>
            <a:r>
              <a:rPr sz="2400" dirty="0">
                <a:solidFill>
                  <a:srgbClr val="0070C0"/>
                </a:solidFill>
                <a:latin typeface="Arial"/>
                <a:cs typeface="Arial"/>
              </a:rPr>
              <a:t>/</a:t>
            </a:r>
            <a:r>
              <a:rPr sz="2400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DUT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410"/>
              </a:lnSpc>
            </a:pPr>
            <a:r>
              <a:rPr lang="fr-FR" sz="2400" spc="-45" dirty="0">
                <a:solidFill>
                  <a:srgbClr val="0070C0"/>
                </a:solidFill>
                <a:latin typeface="Arial"/>
                <a:cs typeface="Arial"/>
              </a:rPr>
              <a:t>Etudes de santé(PASS, L AS,….)</a:t>
            </a:r>
            <a:endParaRPr sz="2400" dirty="0">
              <a:latin typeface="Arial"/>
              <a:cs typeface="Arial"/>
            </a:endParaRPr>
          </a:p>
          <a:p>
            <a:pPr marL="12700" marR="1769110">
              <a:lnSpc>
                <a:spcPts val="2590"/>
              </a:lnSpc>
              <a:spcBef>
                <a:spcPts val="185"/>
              </a:spcBef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Fac biologie, géologie  Fac</a:t>
            </a:r>
            <a:r>
              <a:rPr sz="24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0070C0"/>
                </a:solidFill>
                <a:latin typeface="Arial"/>
                <a:cs typeface="Arial"/>
              </a:rPr>
              <a:t>STAPS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470"/>
              </a:lnSpc>
            </a:pPr>
            <a:r>
              <a:rPr sz="2400" spc="-50" dirty="0">
                <a:solidFill>
                  <a:srgbClr val="0070C0"/>
                </a:solidFill>
                <a:latin typeface="Arial"/>
                <a:cs typeface="Arial"/>
              </a:rPr>
              <a:t>FAC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 biostatistique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ts val="2590"/>
              </a:lnSpc>
              <a:spcBef>
                <a:spcPts val="185"/>
              </a:spcBef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Classes préparatoires aux grandes  écoles </a:t>
            </a:r>
            <a:r>
              <a:rPr sz="240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r>
              <a:rPr sz="2400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BCPST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970"/>
              </a:lnSpc>
            </a:pPr>
            <a:r>
              <a:rPr sz="2800" spc="-5" dirty="0">
                <a:solidFill>
                  <a:srgbClr val="0070C0"/>
                </a:solidFill>
                <a:latin typeface="Arial"/>
                <a:cs typeface="Arial"/>
              </a:rPr>
              <a:t>…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696085" marR="5080" indent="-1632585">
              <a:lnSpc>
                <a:spcPts val="3030"/>
              </a:lnSpc>
              <a:spcBef>
                <a:spcPts val="470"/>
              </a:spcBef>
            </a:pPr>
            <a:r>
              <a:rPr spc="-5" dirty="0"/>
              <a:t>QUELLES </a:t>
            </a:r>
            <a:r>
              <a:rPr spc="-20" dirty="0"/>
              <a:t>ASSOCIATIONS </a:t>
            </a:r>
            <a:r>
              <a:rPr spc="-5" dirty="0"/>
              <a:t>DE SPÉCIALITÉS  </a:t>
            </a:r>
            <a:r>
              <a:rPr spc="-70" dirty="0"/>
              <a:t>AVEC </a:t>
            </a:r>
            <a:r>
              <a:rPr spc="-10" dirty="0"/>
              <a:t>LA </a:t>
            </a:r>
            <a:r>
              <a:rPr spc="-5" dirty="0"/>
              <a:t>SPÉ </a:t>
            </a:r>
            <a:r>
              <a:rPr spc="-10" dirty="0"/>
              <a:t>SVT</a:t>
            </a:r>
            <a:r>
              <a:rPr spc="95" dirty="0"/>
              <a:t> </a:t>
            </a:r>
            <a:r>
              <a:rPr spc="-5" dirty="0"/>
              <a:t>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pc="-50" dirty="0"/>
              <a:t>AVEC </a:t>
            </a:r>
            <a:r>
              <a:rPr dirty="0"/>
              <a:t>DES </a:t>
            </a:r>
            <a:r>
              <a:rPr u="none" dirty="0"/>
              <a:t> </a:t>
            </a:r>
            <a:r>
              <a:rPr dirty="0"/>
              <a:t>SPÉCIALITÉS</a:t>
            </a:r>
            <a:r>
              <a:rPr spc="-100" dirty="0"/>
              <a:t> </a:t>
            </a:r>
            <a:r>
              <a:rPr dirty="0"/>
              <a:t>NON </a:t>
            </a:r>
            <a:r>
              <a:rPr u="none" dirty="0"/>
              <a:t> </a:t>
            </a:r>
            <a:r>
              <a:rPr dirty="0"/>
              <a:t>SCIENTIFIQUES</a:t>
            </a:r>
            <a:r>
              <a:rPr u="none" spc="-55" dirty="0"/>
              <a:t> </a:t>
            </a:r>
            <a:r>
              <a:rPr u="none" dirty="0"/>
              <a:t>:</a:t>
            </a:r>
          </a:p>
          <a:p>
            <a:pPr marL="240665" indent="-228600">
              <a:lnSpc>
                <a:spcPct val="100000"/>
              </a:lnSpc>
              <a:spcBef>
                <a:spcPts val="1305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u="none" dirty="0">
                <a:solidFill>
                  <a:srgbClr val="714717"/>
                </a:solidFill>
              </a:rPr>
              <a:t>SES</a:t>
            </a:r>
          </a:p>
          <a:p>
            <a:pPr marL="240665" indent="-228600">
              <a:lnSpc>
                <a:spcPct val="100000"/>
              </a:lnSpc>
              <a:spcBef>
                <a:spcPts val="1305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u="none" dirty="0">
                <a:solidFill>
                  <a:srgbClr val="714717"/>
                </a:solidFill>
              </a:rPr>
              <a:t>HG</a:t>
            </a:r>
          </a:p>
          <a:p>
            <a:pPr marL="240665" indent="-228600">
              <a:lnSpc>
                <a:spcPct val="100000"/>
              </a:lnSpc>
              <a:spcBef>
                <a:spcPts val="1320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u="none" dirty="0">
                <a:solidFill>
                  <a:srgbClr val="714717"/>
                </a:solidFill>
              </a:rPr>
              <a:t>ANGLAIS</a:t>
            </a:r>
          </a:p>
          <a:p>
            <a:pPr marL="240665" indent="-228600">
              <a:lnSpc>
                <a:spcPct val="100000"/>
              </a:lnSpc>
              <a:spcBef>
                <a:spcPts val="1310"/>
              </a:spcBef>
              <a:buClr>
                <a:srgbClr val="000000"/>
              </a:buClr>
              <a:buChar char="-"/>
              <a:tabLst>
                <a:tab pos="241300" algn="l"/>
              </a:tabLst>
            </a:pPr>
            <a:r>
              <a:rPr u="none" spc="-5" dirty="0">
                <a:solidFill>
                  <a:srgbClr val="714717"/>
                </a:solidFill>
              </a:rPr>
              <a:t>PHILO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86643" y="2055883"/>
            <a:ext cx="3328035" cy="395795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ct val="89000"/>
              </a:lnSpc>
              <a:spcBef>
                <a:spcPts val="415"/>
              </a:spcBef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Concours sociaux  Concours</a:t>
            </a:r>
            <a:r>
              <a:rPr sz="2400" spc="-5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paramédicaux  Ecole</a:t>
            </a:r>
            <a:r>
              <a:rPr sz="24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d’infirmier</a:t>
            </a:r>
            <a:endParaRPr sz="2400">
              <a:latin typeface="Arial"/>
              <a:cs typeface="Arial"/>
            </a:endParaRPr>
          </a:p>
          <a:p>
            <a:pPr marL="12700" marR="615315">
              <a:lnSpc>
                <a:spcPts val="2590"/>
              </a:lnSpc>
              <a:spcBef>
                <a:spcPts val="40"/>
              </a:spcBef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Ecole</a:t>
            </a:r>
            <a:r>
              <a:rPr sz="2400"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d’orthophonie  BTS </a:t>
            </a:r>
            <a:r>
              <a:rPr sz="2400" dirty="0">
                <a:solidFill>
                  <a:srgbClr val="0070C0"/>
                </a:solidFill>
                <a:latin typeface="Arial"/>
                <a:cs typeface="Arial"/>
              </a:rPr>
              <a:t>/</a:t>
            </a:r>
            <a:r>
              <a:rPr sz="2400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DUT</a:t>
            </a:r>
            <a:endParaRPr sz="2400">
              <a:latin typeface="Arial"/>
              <a:cs typeface="Arial"/>
            </a:endParaRPr>
          </a:p>
          <a:p>
            <a:pPr marL="12700" marR="647065">
              <a:lnSpc>
                <a:spcPts val="2590"/>
              </a:lnSpc>
              <a:spcBef>
                <a:spcPts val="65"/>
              </a:spcBef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Ecole de journaliste  Fac de</a:t>
            </a:r>
            <a:r>
              <a:rPr sz="2400" dirty="0">
                <a:solidFill>
                  <a:srgbClr val="0070C0"/>
                </a:solidFill>
                <a:latin typeface="Arial"/>
                <a:cs typeface="Arial"/>
              </a:rPr>
              <a:t> :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ts val="2380"/>
              </a:lnSpc>
              <a:buChar char="-"/>
              <a:tabLst>
                <a:tab pos="240665" algn="l"/>
                <a:tab pos="241300" algn="l"/>
              </a:tabLst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Droit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ts val="2620"/>
              </a:lnSpc>
              <a:buChar char="-"/>
              <a:tabLst>
                <a:tab pos="240665" algn="l"/>
                <a:tab pos="241300" algn="l"/>
              </a:tabLst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Histoire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ts val="2560"/>
              </a:lnSpc>
              <a:buChar char="-"/>
              <a:tabLst>
                <a:tab pos="240665" algn="l"/>
                <a:tab pos="241300" algn="l"/>
              </a:tabLst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Géographie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ts val="2620"/>
              </a:lnSpc>
              <a:buChar char="-"/>
              <a:tabLst>
                <a:tab pos="240665" algn="l"/>
                <a:tab pos="241300" algn="l"/>
              </a:tabLst>
            </a:pPr>
            <a:r>
              <a:rPr sz="2400" spc="-5" dirty="0">
                <a:solidFill>
                  <a:srgbClr val="0070C0"/>
                </a:solidFill>
                <a:latin typeface="Arial"/>
                <a:cs typeface="Arial"/>
              </a:rPr>
              <a:t>Psychologie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310"/>
              </a:lnSpc>
            </a:pP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682067"/>
            <a:ext cx="36636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3600" spc="-254" dirty="0"/>
              <a:t>Etude de santé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966216" y="2194560"/>
            <a:ext cx="3096767" cy="3977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30011" y="1772414"/>
            <a:ext cx="1999614" cy="786765"/>
          </a:xfrm>
          <a:custGeom>
            <a:avLst/>
            <a:gdLst/>
            <a:ahLst/>
            <a:cxnLst/>
            <a:rect l="l" t="t" r="r" b="b"/>
            <a:pathLst>
              <a:path w="1999615" h="786764">
                <a:moveTo>
                  <a:pt x="1868424" y="0"/>
                </a:moveTo>
                <a:lnTo>
                  <a:pt x="131064" y="0"/>
                </a:lnTo>
                <a:lnTo>
                  <a:pt x="80051" y="10298"/>
                </a:lnTo>
                <a:lnTo>
                  <a:pt x="38390" y="38385"/>
                </a:lnTo>
                <a:lnTo>
                  <a:pt x="10300" y="80045"/>
                </a:lnTo>
                <a:lnTo>
                  <a:pt x="0" y="131063"/>
                </a:lnTo>
                <a:lnTo>
                  <a:pt x="0" y="655319"/>
                </a:lnTo>
                <a:lnTo>
                  <a:pt x="10300" y="706332"/>
                </a:lnTo>
                <a:lnTo>
                  <a:pt x="38390" y="747993"/>
                </a:lnTo>
                <a:lnTo>
                  <a:pt x="80051" y="776083"/>
                </a:lnTo>
                <a:lnTo>
                  <a:pt x="131064" y="786383"/>
                </a:lnTo>
                <a:lnTo>
                  <a:pt x="1868424" y="786383"/>
                </a:lnTo>
                <a:lnTo>
                  <a:pt x="1919442" y="776083"/>
                </a:lnTo>
                <a:lnTo>
                  <a:pt x="1961102" y="747993"/>
                </a:lnTo>
                <a:lnTo>
                  <a:pt x="1989189" y="706332"/>
                </a:lnTo>
                <a:lnTo>
                  <a:pt x="1999488" y="655319"/>
                </a:lnTo>
                <a:lnTo>
                  <a:pt x="1999488" y="131063"/>
                </a:lnTo>
                <a:lnTo>
                  <a:pt x="1989189" y="80045"/>
                </a:lnTo>
                <a:lnTo>
                  <a:pt x="1961102" y="38385"/>
                </a:lnTo>
                <a:lnTo>
                  <a:pt x="1919442" y="10298"/>
                </a:lnTo>
                <a:lnTo>
                  <a:pt x="186842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30011" y="1772414"/>
            <a:ext cx="1999614" cy="786765"/>
          </a:xfrm>
          <a:custGeom>
            <a:avLst/>
            <a:gdLst/>
            <a:ahLst/>
            <a:cxnLst/>
            <a:rect l="l" t="t" r="r" b="b"/>
            <a:pathLst>
              <a:path w="1999615" h="786764">
                <a:moveTo>
                  <a:pt x="0" y="131063"/>
                </a:moveTo>
                <a:lnTo>
                  <a:pt x="10300" y="80045"/>
                </a:lnTo>
                <a:lnTo>
                  <a:pt x="38390" y="38385"/>
                </a:lnTo>
                <a:lnTo>
                  <a:pt x="80051" y="10298"/>
                </a:lnTo>
                <a:lnTo>
                  <a:pt x="131064" y="0"/>
                </a:lnTo>
                <a:lnTo>
                  <a:pt x="1868424" y="0"/>
                </a:lnTo>
                <a:lnTo>
                  <a:pt x="1919442" y="10298"/>
                </a:lnTo>
                <a:lnTo>
                  <a:pt x="1961102" y="38385"/>
                </a:lnTo>
                <a:lnTo>
                  <a:pt x="1989189" y="80045"/>
                </a:lnTo>
                <a:lnTo>
                  <a:pt x="1999488" y="131063"/>
                </a:lnTo>
                <a:lnTo>
                  <a:pt x="1999488" y="655319"/>
                </a:lnTo>
                <a:lnTo>
                  <a:pt x="1989189" y="706332"/>
                </a:lnTo>
                <a:lnTo>
                  <a:pt x="1961102" y="747993"/>
                </a:lnTo>
                <a:lnTo>
                  <a:pt x="1919442" y="776083"/>
                </a:lnTo>
                <a:lnTo>
                  <a:pt x="1868424" y="786383"/>
                </a:lnTo>
                <a:lnTo>
                  <a:pt x="131064" y="786383"/>
                </a:lnTo>
                <a:lnTo>
                  <a:pt x="80051" y="776083"/>
                </a:lnTo>
                <a:lnTo>
                  <a:pt x="38390" y="747993"/>
                </a:lnTo>
                <a:lnTo>
                  <a:pt x="10300" y="706332"/>
                </a:lnTo>
                <a:lnTo>
                  <a:pt x="0" y="655319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408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85681" y="2003672"/>
            <a:ext cx="886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médecine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4103" y="2781302"/>
            <a:ext cx="2025650" cy="856615"/>
          </a:xfrm>
          <a:custGeom>
            <a:avLst/>
            <a:gdLst/>
            <a:ahLst/>
            <a:cxnLst/>
            <a:rect l="l" t="t" r="r" b="b"/>
            <a:pathLst>
              <a:path w="2025650" h="856614">
                <a:moveTo>
                  <a:pt x="1882648" y="0"/>
                </a:moveTo>
                <a:lnTo>
                  <a:pt x="142748" y="0"/>
                </a:lnTo>
                <a:lnTo>
                  <a:pt x="97627" y="7276"/>
                </a:lnTo>
                <a:lnTo>
                  <a:pt x="58441" y="27540"/>
                </a:lnTo>
                <a:lnTo>
                  <a:pt x="27540" y="58441"/>
                </a:lnTo>
                <a:lnTo>
                  <a:pt x="7276" y="97627"/>
                </a:lnTo>
                <a:lnTo>
                  <a:pt x="0" y="142748"/>
                </a:lnTo>
                <a:lnTo>
                  <a:pt x="0" y="713740"/>
                </a:lnTo>
                <a:lnTo>
                  <a:pt x="7276" y="758856"/>
                </a:lnTo>
                <a:lnTo>
                  <a:pt x="27540" y="798041"/>
                </a:lnTo>
                <a:lnTo>
                  <a:pt x="58441" y="828943"/>
                </a:lnTo>
                <a:lnTo>
                  <a:pt x="97627" y="849209"/>
                </a:lnTo>
                <a:lnTo>
                  <a:pt x="142748" y="856488"/>
                </a:lnTo>
                <a:lnTo>
                  <a:pt x="1882648" y="856488"/>
                </a:lnTo>
                <a:lnTo>
                  <a:pt x="1927768" y="849209"/>
                </a:lnTo>
                <a:lnTo>
                  <a:pt x="1966954" y="828943"/>
                </a:lnTo>
                <a:lnTo>
                  <a:pt x="1997855" y="798041"/>
                </a:lnTo>
                <a:lnTo>
                  <a:pt x="2018119" y="758856"/>
                </a:lnTo>
                <a:lnTo>
                  <a:pt x="2025395" y="713740"/>
                </a:lnTo>
                <a:lnTo>
                  <a:pt x="2025395" y="142748"/>
                </a:lnTo>
                <a:lnTo>
                  <a:pt x="2018119" y="97627"/>
                </a:lnTo>
                <a:lnTo>
                  <a:pt x="1997855" y="58441"/>
                </a:lnTo>
                <a:lnTo>
                  <a:pt x="1966954" y="27540"/>
                </a:lnTo>
                <a:lnTo>
                  <a:pt x="1927768" y="7276"/>
                </a:lnTo>
                <a:lnTo>
                  <a:pt x="18826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4103" y="2781302"/>
            <a:ext cx="2025650" cy="856615"/>
          </a:xfrm>
          <a:custGeom>
            <a:avLst/>
            <a:gdLst/>
            <a:ahLst/>
            <a:cxnLst/>
            <a:rect l="l" t="t" r="r" b="b"/>
            <a:pathLst>
              <a:path w="2025650" h="856614">
                <a:moveTo>
                  <a:pt x="0" y="142748"/>
                </a:moveTo>
                <a:lnTo>
                  <a:pt x="7276" y="97627"/>
                </a:lnTo>
                <a:lnTo>
                  <a:pt x="27540" y="58441"/>
                </a:lnTo>
                <a:lnTo>
                  <a:pt x="58441" y="27540"/>
                </a:lnTo>
                <a:lnTo>
                  <a:pt x="97627" y="7276"/>
                </a:lnTo>
                <a:lnTo>
                  <a:pt x="142748" y="0"/>
                </a:lnTo>
                <a:lnTo>
                  <a:pt x="1882648" y="0"/>
                </a:lnTo>
                <a:lnTo>
                  <a:pt x="1927768" y="7276"/>
                </a:lnTo>
                <a:lnTo>
                  <a:pt x="1966954" y="27540"/>
                </a:lnTo>
                <a:lnTo>
                  <a:pt x="1997855" y="58441"/>
                </a:lnTo>
                <a:lnTo>
                  <a:pt x="2018119" y="97627"/>
                </a:lnTo>
                <a:lnTo>
                  <a:pt x="2025395" y="142748"/>
                </a:lnTo>
                <a:lnTo>
                  <a:pt x="2025395" y="713740"/>
                </a:lnTo>
                <a:lnTo>
                  <a:pt x="2018119" y="758856"/>
                </a:lnTo>
                <a:lnTo>
                  <a:pt x="1997855" y="798041"/>
                </a:lnTo>
                <a:lnTo>
                  <a:pt x="1966954" y="828943"/>
                </a:lnTo>
                <a:lnTo>
                  <a:pt x="1927768" y="849209"/>
                </a:lnTo>
                <a:lnTo>
                  <a:pt x="1882648" y="856488"/>
                </a:lnTo>
                <a:lnTo>
                  <a:pt x="142748" y="856488"/>
                </a:lnTo>
                <a:lnTo>
                  <a:pt x="97627" y="849209"/>
                </a:lnTo>
                <a:lnTo>
                  <a:pt x="58441" y="828943"/>
                </a:lnTo>
                <a:lnTo>
                  <a:pt x="27540" y="798041"/>
                </a:lnTo>
                <a:lnTo>
                  <a:pt x="7276" y="758856"/>
                </a:lnTo>
                <a:lnTo>
                  <a:pt x="0" y="713740"/>
                </a:lnTo>
                <a:lnTo>
                  <a:pt x="0" y="142748"/>
                </a:lnTo>
                <a:close/>
              </a:path>
            </a:pathLst>
          </a:custGeom>
          <a:ln w="9144">
            <a:solidFill>
              <a:srgbClr val="408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20685" y="3047503"/>
            <a:ext cx="9918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pharmacie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04103" y="3933447"/>
            <a:ext cx="2071370" cy="856615"/>
          </a:xfrm>
          <a:custGeom>
            <a:avLst/>
            <a:gdLst/>
            <a:ahLst/>
            <a:cxnLst/>
            <a:rect l="l" t="t" r="r" b="b"/>
            <a:pathLst>
              <a:path w="2071370" h="856614">
                <a:moveTo>
                  <a:pt x="1928368" y="0"/>
                </a:moveTo>
                <a:lnTo>
                  <a:pt x="142748" y="0"/>
                </a:lnTo>
                <a:lnTo>
                  <a:pt x="97627" y="7276"/>
                </a:lnTo>
                <a:lnTo>
                  <a:pt x="58441" y="27540"/>
                </a:lnTo>
                <a:lnTo>
                  <a:pt x="27540" y="58441"/>
                </a:lnTo>
                <a:lnTo>
                  <a:pt x="7276" y="97627"/>
                </a:lnTo>
                <a:lnTo>
                  <a:pt x="0" y="142748"/>
                </a:lnTo>
                <a:lnTo>
                  <a:pt x="0" y="713727"/>
                </a:lnTo>
                <a:lnTo>
                  <a:pt x="7276" y="758849"/>
                </a:lnTo>
                <a:lnTo>
                  <a:pt x="27540" y="798038"/>
                </a:lnTo>
                <a:lnTo>
                  <a:pt x="58441" y="828942"/>
                </a:lnTo>
                <a:lnTo>
                  <a:pt x="97627" y="849209"/>
                </a:lnTo>
                <a:lnTo>
                  <a:pt x="142748" y="856488"/>
                </a:lnTo>
                <a:lnTo>
                  <a:pt x="1928368" y="856488"/>
                </a:lnTo>
                <a:lnTo>
                  <a:pt x="1973488" y="849209"/>
                </a:lnTo>
                <a:lnTo>
                  <a:pt x="2012674" y="828942"/>
                </a:lnTo>
                <a:lnTo>
                  <a:pt x="2043575" y="798038"/>
                </a:lnTo>
                <a:lnTo>
                  <a:pt x="2063839" y="758849"/>
                </a:lnTo>
                <a:lnTo>
                  <a:pt x="2071116" y="713727"/>
                </a:lnTo>
                <a:lnTo>
                  <a:pt x="2071116" y="142748"/>
                </a:lnTo>
                <a:lnTo>
                  <a:pt x="2063839" y="97627"/>
                </a:lnTo>
                <a:lnTo>
                  <a:pt x="2043575" y="58441"/>
                </a:lnTo>
                <a:lnTo>
                  <a:pt x="2012674" y="27540"/>
                </a:lnTo>
                <a:lnTo>
                  <a:pt x="1973488" y="7276"/>
                </a:lnTo>
                <a:lnTo>
                  <a:pt x="19283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04103" y="3933447"/>
            <a:ext cx="2071370" cy="856615"/>
          </a:xfrm>
          <a:custGeom>
            <a:avLst/>
            <a:gdLst/>
            <a:ahLst/>
            <a:cxnLst/>
            <a:rect l="l" t="t" r="r" b="b"/>
            <a:pathLst>
              <a:path w="2071370" h="856614">
                <a:moveTo>
                  <a:pt x="0" y="142748"/>
                </a:moveTo>
                <a:lnTo>
                  <a:pt x="7276" y="97627"/>
                </a:lnTo>
                <a:lnTo>
                  <a:pt x="27540" y="58441"/>
                </a:lnTo>
                <a:lnTo>
                  <a:pt x="58441" y="27540"/>
                </a:lnTo>
                <a:lnTo>
                  <a:pt x="97627" y="7276"/>
                </a:lnTo>
                <a:lnTo>
                  <a:pt x="142748" y="0"/>
                </a:lnTo>
                <a:lnTo>
                  <a:pt x="1928368" y="0"/>
                </a:lnTo>
                <a:lnTo>
                  <a:pt x="1973488" y="7276"/>
                </a:lnTo>
                <a:lnTo>
                  <a:pt x="2012674" y="27540"/>
                </a:lnTo>
                <a:lnTo>
                  <a:pt x="2043575" y="58441"/>
                </a:lnTo>
                <a:lnTo>
                  <a:pt x="2063839" y="97627"/>
                </a:lnTo>
                <a:lnTo>
                  <a:pt x="2071116" y="142748"/>
                </a:lnTo>
                <a:lnTo>
                  <a:pt x="2071116" y="713727"/>
                </a:lnTo>
                <a:lnTo>
                  <a:pt x="2063839" y="758849"/>
                </a:lnTo>
                <a:lnTo>
                  <a:pt x="2043575" y="798038"/>
                </a:lnTo>
                <a:lnTo>
                  <a:pt x="2012674" y="828942"/>
                </a:lnTo>
                <a:lnTo>
                  <a:pt x="1973488" y="849209"/>
                </a:lnTo>
                <a:lnTo>
                  <a:pt x="1928368" y="856488"/>
                </a:lnTo>
                <a:lnTo>
                  <a:pt x="142748" y="856488"/>
                </a:lnTo>
                <a:lnTo>
                  <a:pt x="97627" y="849209"/>
                </a:lnTo>
                <a:lnTo>
                  <a:pt x="58441" y="828942"/>
                </a:lnTo>
                <a:lnTo>
                  <a:pt x="27540" y="798038"/>
                </a:lnTo>
                <a:lnTo>
                  <a:pt x="7276" y="758849"/>
                </a:lnTo>
                <a:lnTo>
                  <a:pt x="0" y="713727"/>
                </a:lnTo>
                <a:lnTo>
                  <a:pt x="0" y="142748"/>
                </a:lnTo>
                <a:close/>
              </a:path>
            </a:pathLst>
          </a:custGeom>
          <a:ln w="9144">
            <a:solidFill>
              <a:srgbClr val="408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40983" y="4199632"/>
            <a:ext cx="796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dentaire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04103" y="5071875"/>
            <a:ext cx="2071370" cy="858519"/>
          </a:xfrm>
          <a:custGeom>
            <a:avLst/>
            <a:gdLst/>
            <a:ahLst/>
            <a:cxnLst/>
            <a:rect l="l" t="t" r="r" b="b"/>
            <a:pathLst>
              <a:path w="2071370" h="858520">
                <a:moveTo>
                  <a:pt x="1928114" y="0"/>
                </a:moveTo>
                <a:lnTo>
                  <a:pt x="143002" y="0"/>
                </a:lnTo>
                <a:lnTo>
                  <a:pt x="97800" y="7290"/>
                </a:lnTo>
                <a:lnTo>
                  <a:pt x="58545" y="27590"/>
                </a:lnTo>
                <a:lnTo>
                  <a:pt x="27590" y="58545"/>
                </a:lnTo>
                <a:lnTo>
                  <a:pt x="7290" y="97800"/>
                </a:lnTo>
                <a:lnTo>
                  <a:pt x="0" y="143001"/>
                </a:lnTo>
                <a:lnTo>
                  <a:pt x="0" y="714997"/>
                </a:lnTo>
                <a:lnTo>
                  <a:pt x="7290" y="760199"/>
                </a:lnTo>
                <a:lnTo>
                  <a:pt x="27590" y="799458"/>
                </a:lnTo>
                <a:lnTo>
                  <a:pt x="58545" y="830417"/>
                </a:lnTo>
                <a:lnTo>
                  <a:pt x="97800" y="850720"/>
                </a:lnTo>
                <a:lnTo>
                  <a:pt x="143002" y="858011"/>
                </a:lnTo>
                <a:lnTo>
                  <a:pt x="1928114" y="858011"/>
                </a:lnTo>
                <a:lnTo>
                  <a:pt x="1973315" y="850720"/>
                </a:lnTo>
                <a:lnTo>
                  <a:pt x="2012570" y="830417"/>
                </a:lnTo>
                <a:lnTo>
                  <a:pt x="2043525" y="799458"/>
                </a:lnTo>
                <a:lnTo>
                  <a:pt x="2063825" y="760199"/>
                </a:lnTo>
                <a:lnTo>
                  <a:pt x="2071116" y="714997"/>
                </a:lnTo>
                <a:lnTo>
                  <a:pt x="2071116" y="143001"/>
                </a:lnTo>
                <a:lnTo>
                  <a:pt x="2063825" y="97800"/>
                </a:lnTo>
                <a:lnTo>
                  <a:pt x="2043525" y="58545"/>
                </a:lnTo>
                <a:lnTo>
                  <a:pt x="2012570" y="27590"/>
                </a:lnTo>
                <a:lnTo>
                  <a:pt x="1973315" y="7290"/>
                </a:lnTo>
                <a:lnTo>
                  <a:pt x="192811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04103" y="5071875"/>
            <a:ext cx="2071370" cy="858519"/>
          </a:xfrm>
          <a:custGeom>
            <a:avLst/>
            <a:gdLst/>
            <a:ahLst/>
            <a:cxnLst/>
            <a:rect l="l" t="t" r="r" b="b"/>
            <a:pathLst>
              <a:path w="2071370" h="858520">
                <a:moveTo>
                  <a:pt x="0" y="143001"/>
                </a:moveTo>
                <a:lnTo>
                  <a:pt x="7290" y="97800"/>
                </a:lnTo>
                <a:lnTo>
                  <a:pt x="27590" y="58545"/>
                </a:lnTo>
                <a:lnTo>
                  <a:pt x="58545" y="27590"/>
                </a:lnTo>
                <a:lnTo>
                  <a:pt x="97800" y="7290"/>
                </a:lnTo>
                <a:lnTo>
                  <a:pt x="143002" y="0"/>
                </a:lnTo>
                <a:lnTo>
                  <a:pt x="1928114" y="0"/>
                </a:lnTo>
                <a:lnTo>
                  <a:pt x="1973315" y="7290"/>
                </a:lnTo>
                <a:lnTo>
                  <a:pt x="2012570" y="27590"/>
                </a:lnTo>
                <a:lnTo>
                  <a:pt x="2043525" y="58545"/>
                </a:lnTo>
                <a:lnTo>
                  <a:pt x="2063825" y="97800"/>
                </a:lnTo>
                <a:lnTo>
                  <a:pt x="2071116" y="143001"/>
                </a:lnTo>
                <a:lnTo>
                  <a:pt x="2071116" y="714997"/>
                </a:lnTo>
                <a:lnTo>
                  <a:pt x="2063825" y="760199"/>
                </a:lnTo>
                <a:lnTo>
                  <a:pt x="2043525" y="799458"/>
                </a:lnTo>
                <a:lnTo>
                  <a:pt x="2012570" y="830417"/>
                </a:lnTo>
                <a:lnTo>
                  <a:pt x="1973315" y="850720"/>
                </a:lnTo>
                <a:lnTo>
                  <a:pt x="1928114" y="858011"/>
                </a:lnTo>
                <a:lnTo>
                  <a:pt x="143002" y="858011"/>
                </a:lnTo>
                <a:lnTo>
                  <a:pt x="97800" y="850720"/>
                </a:lnTo>
                <a:lnTo>
                  <a:pt x="58545" y="830417"/>
                </a:lnTo>
                <a:lnTo>
                  <a:pt x="27590" y="799458"/>
                </a:lnTo>
                <a:lnTo>
                  <a:pt x="7290" y="760199"/>
                </a:lnTo>
                <a:lnTo>
                  <a:pt x="0" y="714997"/>
                </a:lnTo>
                <a:lnTo>
                  <a:pt x="0" y="143001"/>
                </a:lnTo>
                <a:close/>
              </a:path>
            </a:pathLst>
          </a:custGeom>
          <a:ln w="9144">
            <a:solidFill>
              <a:srgbClr val="408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09335" y="5201489"/>
            <a:ext cx="1259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Maïeutique  </a:t>
            </a:r>
            <a:r>
              <a:rPr sz="1800" spc="-10" dirty="0">
                <a:latin typeface="Tw Cen MT"/>
                <a:cs typeface="Tw Cen MT"/>
              </a:rPr>
              <a:t>(sage</a:t>
            </a:r>
            <a:r>
              <a:rPr sz="1800" spc="-105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femme)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6135" y="682067"/>
            <a:ext cx="7491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DOMAINE DE LA SANTÉ </a:t>
            </a:r>
            <a:r>
              <a:rPr sz="3600" dirty="0"/>
              <a:t>ET </a:t>
            </a:r>
            <a:r>
              <a:rPr sz="3600" spc="-5" dirty="0"/>
              <a:t>DU</a:t>
            </a:r>
            <a:r>
              <a:rPr sz="3600" spc="15" dirty="0"/>
              <a:t> </a:t>
            </a:r>
            <a:r>
              <a:rPr sz="3600" spc="-5" dirty="0"/>
              <a:t>SOCIAL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300227" y="2726435"/>
            <a:ext cx="1656714" cy="1440180"/>
          </a:xfrm>
          <a:custGeom>
            <a:avLst/>
            <a:gdLst/>
            <a:ahLst/>
            <a:cxnLst/>
            <a:rect l="l" t="t" r="r" b="b"/>
            <a:pathLst>
              <a:path w="1656714" h="1440179">
                <a:moveTo>
                  <a:pt x="828294" y="0"/>
                </a:moveTo>
                <a:lnTo>
                  <a:pt x="777836" y="1314"/>
                </a:lnTo>
                <a:lnTo>
                  <a:pt x="728178" y="5206"/>
                </a:lnTo>
                <a:lnTo>
                  <a:pt x="679407" y="11601"/>
                </a:lnTo>
                <a:lnTo>
                  <a:pt x="631608" y="20423"/>
                </a:lnTo>
                <a:lnTo>
                  <a:pt x="584868" y="31598"/>
                </a:lnTo>
                <a:lnTo>
                  <a:pt x="539275" y="45049"/>
                </a:lnTo>
                <a:lnTo>
                  <a:pt x="494914" y="60702"/>
                </a:lnTo>
                <a:lnTo>
                  <a:pt x="451873" y="78482"/>
                </a:lnTo>
                <a:lnTo>
                  <a:pt x="410238" y="98312"/>
                </a:lnTo>
                <a:lnTo>
                  <a:pt x="370095" y="120117"/>
                </a:lnTo>
                <a:lnTo>
                  <a:pt x="331532" y="143823"/>
                </a:lnTo>
                <a:lnTo>
                  <a:pt x="294634" y="169354"/>
                </a:lnTo>
                <a:lnTo>
                  <a:pt x="259489" y="196634"/>
                </a:lnTo>
                <a:lnTo>
                  <a:pt x="226184" y="225589"/>
                </a:lnTo>
                <a:lnTo>
                  <a:pt x="194804" y="256142"/>
                </a:lnTo>
                <a:lnTo>
                  <a:pt x="165437" y="288220"/>
                </a:lnTo>
                <a:lnTo>
                  <a:pt x="138168" y="321745"/>
                </a:lnTo>
                <a:lnTo>
                  <a:pt x="113086" y="356644"/>
                </a:lnTo>
                <a:lnTo>
                  <a:pt x="90276" y="392840"/>
                </a:lnTo>
                <a:lnTo>
                  <a:pt x="69825" y="430259"/>
                </a:lnTo>
                <a:lnTo>
                  <a:pt x="51820" y="468824"/>
                </a:lnTo>
                <a:lnTo>
                  <a:pt x="36347" y="508462"/>
                </a:lnTo>
                <a:lnTo>
                  <a:pt x="23493" y="549096"/>
                </a:lnTo>
                <a:lnTo>
                  <a:pt x="13344" y="590651"/>
                </a:lnTo>
                <a:lnTo>
                  <a:pt x="5988" y="633052"/>
                </a:lnTo>
                <a:lnTo>
                  <a:pt x="1511" y="676223"/>
                </a:lnTo>
                <a:lnTo>
                  <a:pt x="0" y="720089"/>
                </a:lnTo>
                <a:lnTo>
                  <a:pt x="1511" y="763956"/>
                </a:lnTo>
                <a:lnTo>
                  <a:pt x="5988" y="807127"/>
                </a:lnTo>
                <a:lnTo>
                  <a:pt x="13344" y="849528"/>
                </a:lnTo>
                <a:lnTo>
                  <a:pt x="23493" y="891083"/>
                </a:lnTo>
                <a:lnTo>
                  <a:pt x="36347" y="931717"/>
                </a:lnTo>
                <a:lnTo>
                  <a:pt x="51820" y="971355"/>
                </a:lnTo>
                <a:lnTo>
                  <a:pt x="69825" y="1009920"/>
                </a:lnTo>
                <a:lnTo>
                  <a:pt x="90276" y="1047339"/>
                </a:lnTo>
                <a:lnTo>
                  <a:pt x="113086" y="1083535"/>
                </a:lnTo>
                <a:lnTo>
                  <a:pt x="138168" y="1118434"/>
                </a:lnTo>
                <a:lnTo>
                  <a:pt x="165437" y="1151959"/>
                </a:lnTo>
                <a:lnTo>
                  <a:pt x="194804" y="1184037"/>
                </a:lnTo>
                <a:lnTo>
                  <a:pt x="226184" y="1214590"/>
                </a:lnTo>
                <a:lnTo>
                  <a:pt x="259489" y="1243545"/>
                </a:lnTo>
                <a:lnTo>
                  <a:pt x="294634" y="1270825"/>
                </a:lnTo>
                <a:lnTo>
                  <a:pt x="331532" y="1296356"/>
                </a:lnTo>
                <a:lnTo>
                  <a:pt x="370095" y="1320062"/>
                </a:lnTo>
                <a:lnTo>
                  <a:pt x="410238" y="1341867"/>
                </a:lnTo>
                <a:lnTo>
                  <a:pt x="451873" y="1361697"/>
                </a:lnTo>
                <a:lnTo>
                  <a:pt x="494914" y="1379477"/>
                </a:lnTo>
                <a:lnTo>
                  <a:pt x="539275" y="1395130"/>
                </a:lnTo>
                <a:lnTo>
                  <a:pt x="584868" y="1408581"/>
                </a:lnTo>
                <a:lnTo>
                  <a:pt x="631608" y="1419756"/>
                </a:lnTo>
                <a:lnTo>
                  <a:pt x="679407" y="1428578"/>
                </a:lnTo>
                <a:lnTo>
                  <a:pt x="728178" y="1434973"/>
                </a:lnTo>
                <a:lnTo>
                  <a:pt x="777836" y="1438865"/>
                </a:lnTo>
                <a:lnTo>
                  <a:pt x="828294" y="1440180"/>
                </a:lnTo>
                <a:lnTo>
                  <a:pt x="878751" y="1438865"/>
                </a:lnTo>
                <a:lnTo>
                  <a:pt x="928409" y="1434973"/>
                </a:lnTo>
                <a:lnTo>
                  <a:pt x="977180" y="1428578"/>
                </a:lnTo>
                <a:lnTo>
                  <a:pt x="1024979" y="1419756"/>
                </a:lnTo>
                <a:lnTo>
                  <a:pt x="1071719" y="1408581"/>
                </a:lnTo>
                <a:lnTo>
                  <a:pt x="1117312" y="1395130"/>
                </a:lnTo>
                <a:lnTo>
                  <a:pt x="1161673" y="1379477"/>
                </a:lnTo>
                <a:lnTo>
                  <a:pt x="1204714" y="1361697"/>
                </a:lnTo>
                <a:lnTo>
                  <a:pt x="1246349" y="1341867"/>
                </a:lnTo>
                <a:lnTo>
                  <a:pt x="1286492" y="1320062"/>
                </a:lnTo>
                <a:lnTo>
                  <a:pt x="1325055" y="1296356"/>
                </a:lnTo>
                <a:lnTo>
                  <a:pt x="1361953" y="1270825"/>
                </a:lnTo>
                <a:lnTo>
                  <a:pt x="1397098" y="1243545"/>
                </a:lnTo>
                <a:lnTo>
                  <a:pt x="1430403" y="1214590"/>
                </a:lnTo>
                <a:lnTo>
                  <a:pt x="1461783" y="1184037"/>
                </a:lnTo>
                <a:lnTo>
                  <a:pt x="1491150" y="1151959"/>
                </a:lnTo>
                <a:lnTo>
                  <a:pt x="1518419" y="1118434"/>
                </a:lnTo>
                <a:lnTo>
                  <a:pt x="1543501" y="1083535"/>
                </a:lnTo>
                <a:lnTo>
                  <a:pt x="1566311" y="1047339"/>
                </a:lnTo>
                <a:lnTo>
                  <a:pt x="1586762" y="1009920"/>
                </a:lnTo>
                <a:lnTo>
                  <a:pt x="1604767" y="971355"/>
                </a:lnTo>
                <a:lnTo>
                  <a:pt x="1620240" y="931717"/>
                </a:lnTo>
                <a:lnTo>
                  <a:pt x="1633094" y="891083"/>
                </a:lnTo>
                <a:lnTo>
                  <a:pt x="1643243" y="849528"/>
                </a:lnTo>
                <a:lnTo>
                  <a:pt x="1650599" y="807127"/>
                </a:lnTo>
                <a:lnTo>
                  <a:pt x="1655076" y="763956"/>
                </a:lnTo>
                <a:lnTo>
                  <a:pt x="1656588" y="720089"/>
                </a:lnTo>
                <a:lnTo>
                  <a:pt x="1655076" y="676223"/>
                </a:lnTo>
                <a:lnTo>
                  <a:pt x="1650599" y="633052"/>
                </a:lnTo>
                <a:lnTo>
                  <a:pt x="1643243" y="590651"/>
                </a:lnTo>
                <a:lnTo>
                  <a:pt x="1633094" y="549096"/>
                </a:lnTo>
                <a:lnTo>
                  <a:pt x="1620240" y="508462"/>
                </a:lnTo>
                <a:lnTo>
                  <a:pt x="1604767" y="468824"/>
                </a:lnTo>
                <a:lnTo>
                  <a:pt x="1586762" y="430259"/>
                </a:lnTo>
                <a:lnTo>
                  <a:pt x="1566311" y="392840"/>
                </a:lnTo>
                <a:lnTo>
                  <a:pt x="1543501" y="356644"/>
                </a:lnTo>
                <a:lnTo>
                  <a:pt x="1518419" y="321745"/>
                </a:lnTo>
                <a:lnTo>
                  <a:pt x="1491150" y="288220"/>
                </a:lnTo>
                <a:lnTo>
                  <a:pt x="1461783" y="256142"/>
                </a:lnTo>
                <a:lnTo>
                  <a:pt x="1430403" y="225589"/>
                </a:lnTo>
                <a:lnTo>
                  <a:pt x="1397098" y="196634"/>
                </a:lnTo>
                <a:lnTo>
                  <a:pt x="1361953" y="169354"/>
                </a:lnTo>
                <a:lnTo>
                  <a:pt x="1325055" y="143823"/>
                </a:lnTo>
                <a:lnTo>
                  <a:pt x="1286492" y="120117"/>
                </a:lnTo>
                <a:lnTo>
                  <a:pt x="1246349" y="98312"/>
                </a:lnTo>
                <a:lnTo>
                  <a:pt x="1204714" y="78482"/>
                </a:lnTo>
                <a:lnTo>
                  <a:pt x="1161673" y="60702"/>
                </a:lnTo>
                <a:lnTo>
                  <a:pt x="1117312" y="45049"/>
                </a:lnTo>
                <a:lnTo>
                  <a:pt x="1071719" y="31598"/>
                </a:lnTo>
                <a:lnTo>
                  <a:pt x="1024979" y="20423"/>
                </a:lnTo>
                <a:lnTo>
                  <a:pt x="977180" y="11601"/>
                </a:lnTo>
                <a:lnTo>
                  <a:pt x="928409" y="5206"/>
                </a:lnTo>
                <a:lnTo>
                  <a:pt x="878751" y="1314"/>
                </a:lnTo>
                <a:lnTo>
                  <a:pt x="82829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227" y="2726435"/>
            <a:ext cx="1656714" cy="1440180"/>
          </a:xfrm>
          <a:custGeom>
            <a:avLst/>
            <a:gdLst/>
            <a:ahLst/>
            <a:cxnLst/>
            <a:rect l="l" t="t" r="r" b="b"/>
            <a:pathLst>
              <a:path w="1656714" h="1440179">
                <a:moveTo>
                  <a:pt x="0" y="720089"/>
                </a:moveTo>
                <a:lnTo>
                  <a:pt x="1511" y="676223"/>
                </a:lnTo>
                <a:lnTo>
                  <a:pt x="5988" y="633052"/>
                </a:lnTo>
                <a:lnTo>
                  <a:pt x="13344" y="590651"/>
                </a:lnTo>
                <a:lnTo>
                  <a:pt x="23493" y="549096"/>
                </a:lnTo>
                <a:lnTo>
                  <a:pt x="36347" y="508462"/>
                </a:lnTo>
                <a:lnTo>
                  <a:pt x="51820" y="468824"/>
                </a:lnTo>
                <a:lnTo>
                  <a:pt x="69825" y="430259"/>
                </a:lnTo>
                <a:lnTo>
                  <a:pt x="90276" y="392840"/>
                </a:lnTo>
                <a:lnTo>
                  <a:pt x="113086" y="356644"/>
                </a:lnTo>
                <a:lnTo>
                  <a:pt x="138168" y="321745"/>
                </a:lnTo>
                <a:lnTo>
                  <a:pt x="165437" y="288220"/>
                </a:lnTo>
                <a:lnTo>
                  <a:pt x="194804" y="256142"/>
                </a:lnTo>
                <a:lnTo>
                  <a:pt x="226184" y="225589"/>
                </a:lnTo>
                <a:lnTo>
                  <a:pt x="259489" y="196634"/>
                </a:lnTo>
                <a:lnTo>
                  <a:pt x="294634" y="169354"/>
                </a:lnTo>
                <a:lnTo>
                  <a:pt x="331532" y="143823"/>
                </a:lnTo>
                <a:lnTo>
                  <a:pt x="370095" y="120117"/>
                </a:lnTo>
                <a:lnTo>
                  <a:pt x="410238" y="98312"/>
                </a:lnTo>
                <a:lnTo>
                  <a:pt x="451873" y="78482"/>
                </a:lnTo>
                <a:lnTo>
                  <a:pt x="494914" y="60702"/>
                </a:lnTo>
                <a:lnTo>
                  <a:pt x="539275" y="45049"/>
                </a:lnTo>
                <a:lnTo>
                  <a:pt x="584868" y="31598"/>
                </a:lnTo>
                <a:lnTo>
                  <a:pt x="631608" y="20423"/>
                </a:lnTo>
                <a:lnTo>
                  <a:pt x="679407" y="11601"/>
                </a:lnTo>
                <a:lnTo>
                  <a:pt x="728178" y="5206"/>
                </a:lnTo>
                <a:lnTo>
                  <a:pt x="777836" y="1314"/>
                </a:lnTo>
                <a:lnTo>
                  <a:pt x="828294" y="0"/>
                </a:lnTo>
                <a:lnTo>
                  <a:pt x="878751" y="1314"/>
                </a:lnTo>
                <a:lnTo>
                  <a:pt x="928409" y="5206"/>
                </a:lnTo>
                <a:lnTo>
                  <a:pt x="977180" y="11601"/>
                </a:lnTo>
                <a:lnTo>
                  <a:pt x="1024979" y="20423"/>
                </a:lnTo>
                <a:lnTo>
                  <a:pt x="1071719" y="31598"/>
                </a:lnTo>
                <a:lnTo>
                  <a:pt x="1117312" y="45049"/>
                </a:lnTo>
                <a:lnTo>
                  <a:pt x="1161673" y="60702"/>
                </a:lnTo>
                <a:lnTo>
                  <a:pt x="1204714" y="78482"/>
                </a:lnTo>
                <a:lnTo>
                  <a:pt x="1246349" y="98312"/>
                </a:lnTo>
                <a:lnTo>
                  <a:pt x="1286492" y="120117"/>
                </a:lnTo>
                <a:lnTo>
                  <a:pt x="1325055" y="143823"/>
                </a:lnTo>
                <a:lnTo>
                  <a:pt x="1361953" y="169354"/>
                </a:lnTo>
                <a:lnTo>
                  <a:pt x="1397098" y="196634"/>
                </a:lnTo>
                <a:lnTo>
                  <a:pt x="1430403" y="225589"/>
                </a:lnTo>
                <a:lnTo>
                  <a:pt x="1461783" y="256142"/>
                </a:lnTo>
                <a:lnTo>
                  <a:pt x="1491150" y="288220"/>
                </a:lnTo>
                <a:lnTo>
                  <a:pt x="1518419" y="321745"/>
                </a:lnTo>
                <a:lnTo>
                  <a:pt x="1543501" y="356644"/>
                </a:lnTo>
                <a:lnTo>
                  <a:pt x="1566311" y="392840"/>
                </a:lnTo>
                <a:lnTo>
                  <a:pt x="1586762" y="430259"/>
                </a:lnTo>
                <a:lnTo>
                  <a:pt x="1604767" y="468824"/>
                </a:lnTo>
                <a:lnTo>
                  <a:pt x="1620240" y="508462"/>
                </a:lnTo>
                <a:lnTo>
                  <a:pt x="1633094" y="549096"/>
                </a:lnTo>
                <a:lnTo>
                  <a:pt x="1643243" y="590651"/>
                </a:lnTo>
                <a:lnTo>
                  <a:pt x="1650599" y="633052"/>
                </a:lnTo>
                <a:lnTo>
                  <a:pt x="1655076" y="676223"/>
                </a:lnTo>
                <a:lnTo>
                  <a:pt x="1656588" y="720089"/>
                </a:lnTo>
                <a:lnTo>
                  <a:pt x="1655076" y="763956"/>
                </a:lnTo>
                <a:lnTo>
                  <a:pt x="1650599" y="807127"/>
                </a:lnTo>
                <a:lnTo>
                  <a:pt x="1643243" y="849528"/>
                </a:lnTo>
                <a:lnTo>
                  <a:pt x="1633094" y="891083"/>
                </a:lnTo>
                <a:lnTo>
                  <a:pt x="1620240" y="931717"/>
                </a:lnTo>
                <a:lnTo>
                  <a:pt x="1604767" y="971355"/>
                </a:lnTo>
                <a:lnTo>
                  <a:pt x="1586762" y="1009920"/>
                </a:lnTo>
                <a:lnTo>
                  <a:pt x="1566311" y="1047339"/>
                </a:lnTo>
                <a:lnTo>
                  <a:pt x="1543501" y="1083535"/>
                </a:lnTo>
                <a:lnTo>
                  <a:pt x="1518419" y="1118434"/>
                </a:lnTo>
                <a:lnTo>
                  <a:pt x="1491150" y="1151959"/>
                </a:lnTo>
                <a:lnTo>
                  <a:pt x="1461783" y="1184037"/>
                </a:lnTo>
                <a:lnTo>
                  <a:pt x="1430403" y="1214590"/>
                </a:lnTo>
                <a:lnTo>
                  <a:pt x="1397098" y="1243545"/>
                </a:lnTo>
                <a:lnTo>
                  <a:pt x="1361953" y="1270825"/>
                </a:lnTo>
                <a:lnTo>
                  <a:pt x="1325055" y="1296356"/>
                </a:lnTo>
                <a:lnTo>
                  <a:pt x="1286492" y="1320062"/>
                </a:lnTo>
                <a:lnTo>
                  <a:pt x="1246349" y="1341867"/>
                </a:lnTo>
                <a:lnTo>
                  <a:pt x="1204714" y="1361697"/>
                </a:lnTo>
                <a:lnTo>
                  <a:pt x="1161673" y="1379477"/>
                </a:lnTo>
                <a:lnTo>
                  <a:pt x="1117312" y="1395130"/>
                </a:lnTo>
                <a:lnTo>
                  <a:pt x="1071719" y="1408581"/>
                </a:lnTo>
                <a:lnTo>
                  <a:pt x="1024979" y="1419756"/>
                </a:lnTo>
                <a:lnTo>
                  <a:pt x="977180" y="1428578"/>
                </a:lnTo>
                <a:lnTo>
                  <a:pt x="928409" y="1434973"/>
                </a:lnTo>
                <a:lnTo>
                  <a:pt x="878751" y="1438865"/>
                </a:lnTo>
                <a:lnTo>
                  <a:pt x="828294" y="1440180"/>
                </a:lnTo>
                <a:lnTo>
                  <a:pt x="777836" y="1438865"/>
                </a:lnTo>
                <a:lnTo>
                  <a:pt x="728178" y="1434973"/>
                </a:lnTo>
                <a:lnTo>
                  <a:pt x="679407" y="1428578"/>
                </a:lnTo>
                <a:lnTo>
                  <a:pt x="631608" y="1419756"/>
                </a:lnTo>
                <a:lnTo>
                  <a:pt x="584868" y="1408581"/>
                </a:lnTo>
                <a:lnTo>
                  <a:pt x="539275" y="1395130"/>
                </a:lnTo>
                <a:lnTo>
                  <a:pt x="494914" y="1379477"/>
                </a:lnTo>
                <a:lnTo>
                  <a:pt x="451873" y="1361697"/>
                </a:lnTo>
                <a:lnTo>
                  <a:pt x="410238" y="1341867"/>
                </a:lnTo>
                <a:lnTo>
                  <a:pt x="370095" y="1320062"/>
                </a:lnTo>
                <a:lnTo>
                  <a:pt x="331532" y="1296356"/>
                </a:lnTo>
                <a:lnTo>
                  <a:pt x="294634" y="1270825"/>
                </a:lnTo>
                <a:lnTo>
                  <a:pt x="259489" y="1243545"/>
                </a:lnTo>
                <a:lnTo>
                  <a:pt x="226184" y="1214590"/>
                </a:lnTo>
                <a:lnTo>
                  <a:pt x="194804" y="1184037"/>
                </a:lnTo>
                <a:lnTo>
                  <a:pt x="165437" y="1151959"/>
                </a:lnTo>
                <a:lnTo>
                  <a:pt x="138168" y="1118434"/>
                </a:lnTo>
                <a:lnTo>
                  <a:pt x="113086" y="1083535"/>
                </a:lnTo>
                <a:lnTo>
                  <a:pt x="90276" y="1047339"/>
                </a:lnTo>
                <a:lnTo>
                  <a:pt x="69825" y="1009920"/>
                </a:lnTo>
                <a:lnTo>
                  <a:pt x="51820" y="971355"/>
                </a:lnTo>
                <a:lnTo>
                  <a:pt x="36347" y="931717"/>
                </a:lnTo>
                <a:lnTo>
                  <a:pt x="23493" y="891083"/>
                </a:lnTo>
                <a:lnTo>
                  <a:pt x="13344" y="849528"/>
                </a:lnTo>
                <a:lnTo>
                  <a:pt x="5988" y="807127"/>
                </a:lnTo>
                <a:lnTo>
                  <a:pt x="1511" y="763956"/>
                </a:lnTo>
                <a:lnTo>
                  <a:pt x="0" y="720089"/>
                </a:lnTo>
                <a:close/>
              </a:path>
            </a:pathLst>
          </a:custGeom>
          <a:ln w="15240">
            <a:solidFill>
              <a:srgbClr val="1A38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3084" y="3182852"/>
            <a:ext cx="6711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w Cen MT"/>
                <a:cs typeface="Tw Cen MT"/>
              </a:rPr>
              <a:t>S</a:t>
            </a:r>
            <a:r>
              <a:rPr sz="3200" b="1" spc="-10" dirty="0">
                <a:latin typeface="Tw Cen MT"/>
                <a:cs typeface="Tw Cen MT"/>
              </a:rPr>
              <a:t>VT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5748" y="1652016"/>
            <a:ext cx="5328285" cy="14782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9"/>
              </a:spcBef>
            </a:pPr>
            <a:r>
              <a:rPr sz="2400" b="1" dirty="0">
                <a:latin typeface="Tw Cen MT"/>
                <a:cs typeface="Tw Cen MT"/>
              </a:rPr>
              <a:t>DUT</a:t>
            </a:r>
            <a:endParaRPr sz="2400">
              <a:latin typeface="Tw Cen MT"/>
              <a:cs typeface="Tw Cen MT"/>
            </a:endParaRPr>
          </a:p>
          <a:p>
            <a:pPr marL="91440">
              <a:lnSpc>
                <a:spcPct val="100000"/>
              </a:lnSpc>
            </a:pPr>
            <a:r>
              <a:rPr sz="2400" b="1" spc="10" dirty="0">
                <a:latin typeface="Tw Cen MT"/>
                <a:cs typeface="Tw Cen MT"/>
              </a:rPr>
              <a:t>Carrières </a:t>
            </a:r>
            <a:r>
              <a:rPr sz="2400" b="1" spc="5" dirty="0">
                <a:latin typeface="Tw Cen MT"/>
                <a:cs typeface="Tw Cen MT"/>
              </a:rPr>
              <a:t>sanitaires </a:t>
            </a:r>
            <a:r>
              <a:rPr sz="2400" b="1" dirty="0">
                <a:latin typeface="Tw Cen MT"/>
                <a:cs typeface="Tw Cen MT"/>
              </a:rPr>
              <a:t>et</a:t>
            </a:r>
            <a:r>
              <a:rPr sz="2400" b="1" spc="-85" dirty="0">
                <a:latin typeface="Tw Cen MT"/>
                <a:cs typeface="Tw Cen MT"/>
              </a:rPr>
              <a:t> </a:t>
            </a:r>
            <a:r>
              <a:rPr sz="2400" b="1" spc="-5" dirty="0">
                <a:latin typeface="Tw Cen MT"/>
                <a:cs typeface="Tw Cen MT"/>
              </a:rPr>
              <a:t>sociales</a:t>
            </a:r>
            <a:endParaRPr sz="2400">
              <a:latin typeface="Tw Cen MT"/>
              <a:cs typeface="Tw Cen MT"/>
            </a:endParaRPr>
          </a:p>
          <a:p>
            <a:pPr marL="91440">
              <a:lnSpc>
                <a:spcPct val="100000"/>
              </a:lnSpc>
            </a:pPr>
            <a:r>
              <a:rPr sz="2400" b="1" spc="-5" dirty="0">
                <a:latin typeface="Tw Cen MT"/>
                <a:cs typeface="Tw Cen MT"/>
              </a:rPr>
              <a:t>Génie biologique </a:t>
            </a:r>
            <a:r>
              <a:rPr sz="1400" b="1" spc="-5" dirty="0">
                <a:latin typeface="Tw Cen MT"/>
                <a:cs typeface="Tw Cen MT"/>
              </a:rPr>
              <a:t>(analyses biologiques et</a:t>
            </a:r>
            <a:r>
              <a:rPr sz="1400" b="1" spc="-75" dirty="0">
                <a:latin typeface="Tw Cen MT"/>
                <a:cs typeface="Tw Cen MT"/>
              </a:rPr>
              <a:t> </a:t>
            </a:r>
            <a:r>
              <a:rPr sz="1400" b="1" spc="-5" dirty="0">
                <a:latin typeface="Tw Cen MT"/>
                <a:cs typeface="Tw Cen MT"/>
              </a:rPr>
              <a:t>biochimiques)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5748" y="3339084"/>
            <a:ext cx="5328285" cy="4622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85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5"/>
              </a:spcBef>
            </a:pPr>
            <a:r>
              <a:rPr sz="2400" b="1" dirty="0">
                <a:latin typeface="Tw Cen MT"/>
                <a:cs typeface="Tw Cen MT"/>
              </a:rPr>
              <a:t>BTS paramédical et</a:t>
            </a:r>
            <a:r>
              <a:rPr sz="2400" b="1" spc="-55" dirty="0">
                <a:latin typeface="Tw Cen MT"/>
                <a:cs typeface="Tw Cen MT"/>
              </a:rPr>
              <a:t> </a:t>
            </a:r>
            <a:r>
              <a:rPr sz="2400" b="1" spc="5" dirty="0">
                <a:latin typeface="Tw Cen MT"/>
                <a:cs typeface="Tw Cen MT"/>
              </a:rPr>
              <a:t>sanitaire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0507" y="4381500"/>
            <a:ext cx="5328285" cy="4622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29"/>
              </a:spcBef>
            </a:pPr>
            <a:r>
              <a:rPr sz="2400" b="1" spc="-5" dirty="0">
                <a:latin typeface="Tw Cen MT"/>
                <a:cs typeface="Tw Cen MT"/>
              </a:rPr>
              <a:t>Licence</a:t>
            </a:r>
            <a:r>
              <a:rPr sz="2400" b="1" spc="5" dirty="0">
                <a:latin typeface="Tw Cen MT"/>
                <a:cs typeface="Tw Cen MT"/>
              </a:rPr>
              <a:t> </a:t>
            </a:r>
            <a:r>
              <a:rPr sz="2400" b="1" spc="-5" dirty="0">
                <a:latin typeface="Tw Cen MT"/>
                <a:cs typeface="Tw Cen MT"/>
              </a:rPr>
              <a:t>psychologie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12976" y="2571986"/>
            <a:ext cx="685165" cy="365125"/>
          </a:xfrm>
          <a:custGeom>
            <a:avLst/>
            <a:gdLst/>
            <a:ahLst/>
            <a:cxnLst/>
            <a:rect l="l" t="t" r="r" b="b"/>
            <a:pathLst>
              <a:path w="685164" h="365125">
                <a:moveTo>
                  <a:pt x="0" y="364998"/>
                </a:moveTo>
                <a:lnTo>
                  <a:pt x="68475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9577" y="2568611"/>
            <a:ext cx="88265" cy="78740"/>
          </a:xfrm>
          <a:custGeom>
            <a:avLst/>
            <a:gdLst/>
            <a:ahLst/>
            <a:cxnLst/>
            <a:rect l="l" t="t" r="r" b="b"/>
            <a:pathLst>
              <a:path w="88264" h="78739">
                <a:moveTo>
                  <a:pt x="41821" y="78447"/>
                </a:moveTo>
                <a:lnTo>
                  <a:pt x="88150" y="3378"/>
                </a:ln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56816" y="344576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69">
                <a:moveTo>
                  <a:pt x="0" y="0"/>
                </a:moveTo>
                <a:lnTo>
                  <a:pt x="45805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38671" y="3401310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12976" y="3954779"/>
            <a:ext cx="759460" cy="687705"/>
          </a:xfrm>
          <a:custGeom>
            <a:avLst/>
            <a:gdLst/>
            <a:ahLst/>
            <a:cxnLst/>
            <a:rect l="l" t="t" r="r" b="b"/>
            <a:pathLst>
              <a:path w="759460" h="687704">
                <a:moveTo>
                  <a:pt x="0" y="0"/>
                </a:moveTo>
                <a:lnTo>
                  <a:pt x="758901" y="687666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85554" y="4558336"/>
            <a:ext cx="86360" cy="84455"/>
          </a:xfrm>
          <a:custGeom>
            <a:avLst/>
            <a:gdLst/>
            <a:ahLst/>
            <a:cxnLst/>
            <a:rect l="l" t="t" r="r" b="b"/>
            <a:pathLst>
              <a:path w="86360" h="84454">
                <a:moveTo>
                  <a:pt x="59702" y="0"/>
                </a:moveTo>
                <a:lnTo>
                  <a:pt x="86321" y="84112"/>
                </a:lnTo>
                <a:lnTo>
                  <a:pt x="0" y="65874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7760" y="4166615"/>
            <a:ext cx="1291590" cy="1483995"/>
          </a:xfrm>
          <a:custGeom>
            <a:avLst/>
            <a:gdLst/>
            <a:ahLst/>
            <a:cxnLst/>
            <a:rect l="l" t="t" r="r" b="b"/>
            <a:pathLst>
              <a:path w="1291589" h="1483995">
                <a:moveTo>
                  <a:pt x="0" y="0"/>
                </a:moveTo>
                <a:lnTo>
                  <a:pt x="1291323" y="1483613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35537" y="5563572"/>
            <a:ext cx="83820" cy="86995"/>
          </a:xfrm>
          <a:custGeom>
            <a:avLst/>
            <a:gdLst/>
            <a:ahLst/>
            <a:cxnLst/>
            <a:rect l="l" t="t" r="r" b="b"/>
            <a:pathLst>
              <a:path w="83819" h="86995">
                <a:moveTo>
                  <a:pt x="67056" y="0"/>
                </a:moveTo>
                <a:lnTo>
                  <a:pt x="83553" y="86664"/>
                </a:lnTo>
                <a:lnTo>
                  <a:pt x="0" y="58356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508504" y="5283708"/>
            <a:ext cx="5375275" cy="89126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29"/>
              </a:spcBef>
            </a:pPr>
            <a:r>
              <a:rPr sz="2400" b="1" spc="-5" dirty="0">
                <a:latin typeface="Tw Cen MT"/>
                <a:cs typeface="Tw Cen MT"/>
              </a:rPr>
              <a:t>École de</a:t>
            </a:r>
            <a:r>
              <a:rPr sz="2400" b="1" spc="5" dirty="0">
                <a:latin typeface="Tw Cen MT"/>
                <a:cs typeface="Tw Cen MT"/>
              </a:rPr>
              <a:t> </a:t>
            </a:r>
            <a:r>
              <a:rPr sz="2400" b="1" dirty="0">
                <a:latin typeface="Tw Cen MT"/>
                <a:cs typeface="Tw Cen MT"/>
              </a:rPr>
              <a:t>kinésithérapie</a:t>
            </a:r>
            <a:endParaRPr sz="2400" dirty="0">
              <a:latin typeface="Tw Cen MT"/>
              <a:cs typeface="Tw Cen MT"/>
            </a:endParaRPr>
          </a:p>
          <a:p>
            <a:pPr marL="90805" marR="246379">
              <a:lnSpc>
                <a:spcPct val="100000"/>
              </a:lnSpc>
              <a:spcBef>
                <a:spcPts val="40"/>
              </a:spcBef>
            </a:pPr>
            <a:r>
              <a:rPr sz="1600" b="1" spc="-5" dirty="0">
                <a:latin typeface="Tw Cen MT"/>
                <a:cs typeface="Tw Cen MT"/>
              </a:rPr>
              <a:t>(après </a:t>
            </a:r>
            <a:r>
              <a:rPr sz="1600" b="1" dirty="0">
                <a:latin typeface="Tw Cen MT"/>
                <a:cs typeface="Tw Cen MT"/>
              </a:rPr>
              <a:t>une </a:t>
            </a:r>
            <a:r>
              <a:rPr sz="1600" b="1" spc="-5" dirty="0">
                <a:latin typeface="Tw Cen MT"/>
                <a:cs typeface="Tw Cen MT"/>
              </a:rPr>
              <a:t>année </a:t>
            </a:r>
            <a:r>
              <a:rPr sz="1600" b="1" dirty="0">
                <a:latin typeface="Tw Cen MT"/>
                <a:cs typeface="Tw Cen MT"/>
              </a:rPr>
              <a:t>de </a:t>
            </a:r>
            <a:r>
              <a:rPr sz="1600" b="1" dirty="0" err="1">
                <a:latin typeface="Tw Cen MT"/>
                <a:cs typeface="Tw Cen MT"/>
              </a:rPr>
              <a:t>licence</a:t>
            </a:r>
            <a:r>
              <a:rPr sz="1600" b="1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e</a:t>
            </a:r>
            <a:r>
              <a:rPr lang="fr-FR" sz="1600" b="1" spc="-5" dirty="0">
                <a:latin typeface="Tw Cen MT"/>
                <a:cs typeface="Tw Cen MT"/>
              </a:rPr>
              <a:t>n santé</a:t>
            </a:r>
            <a:r>
              <a:rPr sz="1600" b="1" spc="-45" dirty="0">
                <a:latin typeface="Tw Cen MT"/>
                <a:cs typeface="Tw Cen MT"/>
              </a:rPr>
              <a:t>, </a:t>
            </a:r>
            <a:r>
              <a:rPr sz="1600" b="1" spc="-25" dirty="0">
                <a:latin typeface="Tw Cen MT"/>
                <a:cs typeface="Tw Cen MT"/>
              </a:rPr>
              <a:t>STAPS </a:t>
            </a:r>
            <a:r>
              <a:rPr sz="1600" b="1" dirty="0">
                <a:latin typeface="Tw Cen MT"/>
                <a:cs typeface="Tw Cen MT"/>
              </a:rPr>
              <a:t>ou licence de  </a:t>
            </a:r>
            <a:r>
              <a:rPr sz="1600" b="1" spc="-5" dirty="0">
                <a:latin typeface="Tw Cen MT"/>
                <a:cs typeface="Tw Cen MT"/>
              </a:rPr>
              <a:t>sciences technologie et</a:t>
            </a:r>
            <a:r>
              <a:rPr sz="1600" b="1" spc="-40" dirty="0">
                <a:latin typeface="Tw Cen MT"/>
                <a:cs typeface="Tw Cen MT"/>
              </a:rPr>
              <a:t> </a:t>
            </a:r>
            <a:r>
              <a:rPr sz="1600" b="1" spc="-5" dirty="0">
                <a:latin typeface="Tw Cen MT"/>
                <a:cs typeface="Tw Cen MT"/>
              </a:rPr>
              <a:t>santé)</a:t>
            </a:r>
            <a:endParaRPr sz="1600" dirty="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135" y="646064"/>
            <a:ext cx="7491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Tw Cen MT"/>
                <a:cs typeface="Tw Cen MT"/>
              </a:rPr>
              <a:t>DOMAINE DE LA SANTÉ </a:t>
            </a:r>
            <a:r>
              <a:rPr sz="3600" b="1" dirty="0">
                <a:solidFill>
                  <a:srgbClr val="FF0000"/>
                </a:solidFill>
                <a:latin typeface="Tw Cen MT"/>
                <a:cs typeface="Tw Cen MT"/>
              </a:rPr>
              <a:t>ET </a:t>
            </a:r>
            <a:r>
              <a:rPr sz="3600" b="1" spc="-5" dirty="0">
                <a:solidFill>
                  <a:srgbClr val="FF0000"/>
                </a:solidFill>
                <a:latin typeface="Tw Cen MT"/>
                <a:cs typeface="Tw Cen MT"/>
              </a:rPr>
              <a:t>DU</a:t>
            </a:r>
            <a:r>
              <a:rPr sz="3600" b="1" spc="15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Tw Cen MT"/>
                <a:cs typeface="Tw Cen MT"/>
              </a:rPr>
              <a:t>SOCIAL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91484" y="1438655"/>
            <a:ext cx="5485955" cy="4920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86911" y="1434083"/>
            <a:ext cx="5481955" cy="4925695"/>
          </a:xfrm>
          <a:custGeom>
            <a:avLst/>
            <a:gdLst/>
            <a:ahLst/>
            <a:cxnLst/>
            <a:rect l="l" t="t" r="r" b="b"/>
            <a:pathLst>
              <a:path w="5481955" h="4925695">
                <a:moveTo>
                  <a:pt x="0" y="0"/>
                </a:moveTo>
                <a:lnTo>
                  <a:pt x="5481828" y="0"/>
                </a:lnTo>
                <a:lnTo>
                  <a:pt x="5481828" y="4925568"/>
                </a:lnTo>
                <a:lnTo>
                  <a:pt x="0" y="492556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123" y="2852927"/>
            <a:ext cx="1728470" cy="1440180"/>
          </a:xfrm>
          <a:custGeom>
            <a:avLst/>
            <a:gdLst/>
            <a:ahLst/>
            <a:cxnLst/>
            <a:rect l="l" t="t" r="r" b="b"/>
            <a:pathLst>
              <a:path w="1728470" h="1440179">
                <a:moveTo>
                  <a:pt x="864108" y="0"/>
                </a:moveTo>
                <a:lnTo>
                  <a:pt x="811469" y="1314"/>
                </a:lnTo>
                <a:lnTo>
                  <a:pt x="759665" y="5206"/>
                </a:lnTo>
                <a:lnTo>
                  <a:pt x="708785" y="11601"/>
                </a:lnTo>
                <a:lnTo>
                  <a:pt x="658919" y="20423"/>
                </a:lnTo>
                <a:lnTo>
                  <a:pt x="610159" y="31598"/>
                </a:lnTo>
                <a:lnTo>
                  <a:pt x="562595" y="45049"/>
                </a:lnTo>
                <a:lnTo>
                  <a:pt x="516316" y="60702"/>
                </a:lnTo>
                <a:lnTo>
                  <a:pt x="471414" y="78482"/>
                </a:lnTo>
                <a:lnTo>
                  <a:pt x="427978" y="98312"/>
                </a:lnTo>
                <a:lnTo>
                  <a:pt x="386100" y="120117"/>
                </a:lnTo>
                <a:lnTo>
                  <a:pt x="345869" y="143823"/>
                </a:lnTo>
                <a:lnTo>
                  <a:pt x="307376" y="169354"/>
                </a:lnTo>
                <a:lnTo>
                  <a:pt x="270711" y="196634"/>
                </a:lnTo>
                <a:lnTo>
                  <a:pt x="235966" y="225589"/>
                </a:lnTo>
                <a:lnTo>
                  <a:pt x="203229" y="256142"/>
                </a:lnTo>
                <a:lnTo>
                  <a:pt x="172591" y="288220"/>
                </a:lnTo>
                <a:lnTo>
                  <a:pt x="144144" y="321745"/>
                </a:lnTo>
                <a:lnTo>
                  <a:pt x="117977" y="356644"/>
                </a:lnTo>
                <a:lnTo>
                  <a:pt x="94180" y="392840"/>
                </a:lnTo>
                <a:lnTo>
                  <a:pt x="72845" y="430259"/>
                </a:lnTo>
                <a:lnTo>
                  <a:pt x="54061" y="468824"/>
                </a:lnTo>
                <a:lnTo>
                  <a:pt x="37919" y="508462"/>
                </a:lnTo>
                <a:lnTo>
                  <a:pt x="24509" y="549096"/>
                </a:lnTo>
                <a:lnTo>
                  <a:pt x="13922" y="590651"/>
                </a:lnTo>
                <a:lnTo>
                  <a:pt x="6247" y="633052"/>
                </a:lnTo>
                <a:lnTo>
                  <a:pt x="1577" y="676223"/>
                </a:lnTo>
                <a:lnTo>
                  <a:pt x="0" y="720089"/>
                </a:lnTo>
                <a:lnTo>
                  <a:pt x="1577" y="763956"/>
                </a:lnTo>
                <a:lnTo>
                  <a:pt x="6247" y="807127"/>
                </a:lnTo>
                <a:lnTo>
                  <a:pt x="13922" y="849528"/>
                </a:lnTo>
                <a:lnTo>
                  <a:pt x="24509" y="891083"/>
                </a:lnTo>
                <a:lnTo>
                  <a:pt x="37919" y="931717"/>
                </a:lnTo>
                <a:lnTo>
                  <a:pt x="54061" y="971355"/>
                </a:lnTo>
                <a:lnTo>
                  <a:pt x="72845" y="1009920"/>
                </a:lnTo>
                <a:lnTo>
                  <a:pt x="94180" y="1047339"/>
                </a:lnTo>
                <a:lnTo>
                  <a:pt x="117977" y="1083535"/>
                </a:lnTo>
                <a:lnTo>
                  <a:pt x="144144" y="1118434"/>
                </a:lnTo>
                <a:lnTo>
                  <a:pt x="172591" y="1151959"/>
                </a:lnTo>
                <a:lnTo>
                  <a:pt x="203229" y="1184037"/>
                </a:lnTo>
                <a:lnTo>
                  <a:pt x="235966" y="1214590"/>
                </a:lnTo>
                <a:lnTo>
                  <a:pt x="270711" y="1243545"/>
                </a:lnTo>
                <a:lnTo>
                  <a:pt x="307376" y="1270825"/>
                </a:lnTo>
                <a:lnTo>
                  <a:pt x="345869" y="1296356"/>
                </a:lnTo>
                <a:lnTo>
                  <a:pt x="386100" y="1320062"/>
                </a:lnTo>
                <a:lnTo>
                  <a:pt x="427978" y="1341867"/>
                </a:lnTo>
                <a:lnTo>
                  <a:pt x="471414" y="1361697"/>
                </a:lnTo>
                <a:lnTo>
                  <a:pt x="516316" y="1379477"/>
                </a:lnTo>
                <a:lnTo>
                  <a:pt x="562595" y="1395130"/>
                </a:lnTo>
                <a:lnTo>
                  <a:pt x="610159" y="1408581"/>
                </a:lnTo>
                <a:lnTo>
                  <a:pt x="658919" y="1419756"/>
                </a:lnTo>
                <a:lnTo>
                  <a:pt x="708785" y="1428578"/>
                </a:lnTo>
                <a:lnTo>
                  <a:pt x="759665" y="1434973"/>
                </a:lnTo>
                <a:lnTo>
                  <a:pt x="811469" y="1438865"/>
                </a:lnTo>
                <a:lnTo>
                  <a:pt x="864108" y="1440180"/>
                </a:lnTo>
                <a:lnTo>
                  <a:pt x="916746" y="1438865"/>
                </a:lnTo>
                <a:lnTo>
                  <a:pt x="968550" y="1434973"/>
                </a:lnTo>
                <a:lnTo>
                  <a:pt x="1019430" y="1428578"/>
                </a:lnTo>
                <a:lnTo>
                  <a:pt x="1069296" y="1419756"/>
                </a:lnTo>
                <a:lnTo>
                  <a:pt x="1118056" y="1408581"/>
                </a:lnTo>
                <a:lnTo>
                  <a:pt x="1165620" y="1395130"/>
                </a:lnTo>
                <a:lnTo>
                  <a:pt x="1211899" y="1379477"/>
                </a:lnTo>
                <a:lnTo>
                  <a:pt x="1256801" y="1361697"/>
                </a:lnTo>
                <a:lnTo>
                  <a:pt x="1300237" y="1341867"/>
                </a:lnTo>
                <a:lnTo>
                  <a:pt x="1342115" y="1320062"/>
                </a:lnTo>
                <a:lnTo>
                  <a:pt x="1382346" y="1296356"/>
                </a:lnTo>
                <a:lnTo>
                  <a:pt x="1420839" y="1270825"/>
                </a:lnTo>
                <a:lnTo>
                  <a:pt x="1457504" y="1243545"/>
                </a:lnTo>
                <a:lnTo>
                  <a:pt x="1492249" y="1214590"/>
                </a:lnTo>
                <a:lnTo>
                  <a:pt x="1524986" y="1184037"/>
                </a:lnTo>
                <a:lnTo>
                  <a:pt x="1555624" y="1151959"/>
                </a:lnTo>
                <a:lnTo>
                  <a:pt x="1584071" y="1118434"/>
                </a:lnTo>
                <a:lnTo>
                  <a:pt x="1610238" y="1083535"/>
                </a:lnTo>
                <a:lnTo>
                  <a:pt x="1634035" y="1047339"/>
                </a:lnTo>
                <a:lnTo>
                  <a:pt x="1655370" y="1009920"/>
                </a:lnTo>
                <a:lnTo>
                  <a:pt x="1674154" y="971355"/>
                </a:lnTo>
                <a:lnTo>
                  <a:pt x="1690296" y="931717"/>
                </a:lnTo>
                <a:lnTo>
                  <a:pt x="1703706" y="891083"/>
                </a:lnTo>
                <a:lnTo>
                  <a:pt x="1714293" y="849528"/>
                </a:lnTo>
                <a:lnTo>
                  <a:pt x="1721968" y="807127"/>
                </a:lnTo>
                <a:lnTo>
                  <a:pt x="1726638" y="763956"/>
                </a:lnTo>
                <a:lnTo>
                  <a:pt x="1728216" y="720089"/>
                </a:lnTo>
                <a:lnTo>
                  <a:pt x="1726638" y="676223"/>
                </a:lnTo>
                <a:lnTo>
                  <a:pt x="1721968" y="633052"/>
                </a:lnTo>
                <a:lnTo>
                  <a:pt x="1714293" y="590651"/>
                </a:lnTo>
                <a:lnTo>
                  <a:pt x="1703706" y="549096"/>
                </a:lnTo>
                <a:lnTo>
                  <a:pt x="1690296" y="508462"/>
                </a:lnTo>
                <a:lnTo>
                  <a:pt x="1674154" y="468824"/>
                </a:lnTo>
                <a:lnTo>
                  <a:pt x="1655370" y="430259"/>
                </a:lnTo>
                <a:lnTo>
                  <a:pt x="1634035" y="392840"/>
                </a:lnTo>
                <a:lnTo>
                  <a:pt x="1610238" y="356644"/>
                </a:lnTo>
                <a:lnTo>
                  <a:pt x="1584071" y="321745"/>
                </a:lnTo>
                <a:lnTo>
                  <a:pt x="1555624" y="288220"/>
                </a:lnTo>
                <a:lnTo>
                  <a:pt x="1524986" y="256142"/>
                </a:lnTo>
                <a:lnTo>
                  <a:pt x="1492249" y="225589"/>
                </a:lnTo>
                <a:lnTo>
                  <a:pt x="1457504" y="196634"/>
                </a:lnTo>
                <a:lnTo>
                  <a:pt x="1420839" y="169354"/>
                </a:lnTo>
                <a:lnTo>
                  <a:pt x="1382346" y="143823"/>
                </a:lnTo>
                <a:lnTo>
                  <a:pt x="1342115" y="120117"/>
                </a:lnTo>
                <a:lnTo>
                  <a:pt x="1300237" y="98312"/>
                </a:lnTo>
                <a:lnTo>
                  <a:pt x="1256801" y="78482"/>
                </a:lnTo>
                <a:lnTo>
                  <a:pt x="1211899" y="60702"/>
                </a:lnTo>
                <a:lnTo>
                  <a:pt x="1165620" y="45049"/>
                </a:lnTo>
                <a:lnTo>
                  <a:pt x="1118056" y="31598"/>
                </a:lnTo>
                <a:lnTo>
                  <a:pt x="1069296" y="20423"/>
                </a:lnTo>
                <a:lnTo>
                  <a:pt x="1019430" y="11601"/>
                </a:lnTo>
                <a:lnTo>
                  <a:pt x="968550" y="5206"/>
                </a:lnTo>
                <a:lnTo>
                  <a:pt x="916746" y="1314"/>
                </a:lnTo>
                <a:lnTo>
                  <a:pt x="86410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123" y="2852927"/>
            <a:ext cx="1728470" cy="1440180"/>
          </a:xfrm>
          <a:custGeom>
            <a:avLst/>
            <a:gdLst/>
            <a:ahLst/>
            <a:cxnLst/>
            <a:rect l="l" t="t" r="r" b="b"/>
            <a:pathLst>
              <a:path w="1728470" h="1440179">
                <a:moveTo>
                  <a:pt x="0" y="720089"/>
                </a:moveTo>
                <a:lnTo>
                  <a:pt x="1577" y="676223"/>
                </a:lnTo>
                <a:lnTo>
                  <a:pt x="6247" y="633052"/>
                </a:lnTo>
                <a:lnTo>
                  <a:pt x="13922" y="590651"/>
                </a:lnTo>
                <a:lnTo>
                  <a:pt x="24509" y="549096"/>
                </a:lnTo>
                <a:lnTo>
                  <a:pt x="37919" y="508462"/>
                </a:lnTo>
                <a:lnTo>
                  <a:pt x="54061" y="468824"/>
                </a:lnTo>
                <a:lnTo>
                  <a:pt x="72845" y="430259"/>
                </a:lnTo>
                <a:lnTo>
                  <a:pt x="94180" y="392840"/>
                </a:lnTo>
                <a:lnTo>
                  <a:pt x="117977" y="356644"/>
                </a:lnTo>
                <a:lnTo>
                  <a:pt x="144144" y="321745"/>
                </a:lnTo>
                <a:lnTo>
                  <a:pt x="172591" y="288220"/>
                </a:lnTo>
                <a:lnTo>
                  <a:pt x="203229" y="256142"/>
                </a:lnTo>
                <a:lnTo>
                  <a:pt x="235966" y="225589"/>
                </a:lnTo>
                <a:lnTo>
                  <a:pt x="270711" y="196634"/>
                </a:lnTo>
                <a:lnTo>
                  <a:pt x="307376" y="169354"/>
                </a:lnTo>
                <a:lnTo>
                  <a:pt x="345869" y="143823"/>
                </a:lnTo>
                <a:lnTo>
                  <a:pt x="386100" y="120117"/>
                </a:lnTo>
                <a:lnTo>
                  <a:pt x="427978" y="98312"/>
                </a:lnTo>
                <a:lnTo>
                  <a:pt x="471414" y="78482"/>
                </a:lnTo>
                <a:lnTo>
                  <a:pt x="516316" y="60702"/>
                </a:lnTo>
                <a:lnTo>
                  <a:pt x="562595" y="45049"/>
                </a:lnTo>
                <a:lnTo>
                  <a:pt x="610159" y="31598"/>
                </a:lnTo>
                <a:lnTo>
                  <a:pt x="658919" y="20423"/>
                </a:lnTo>
                <a:lnTo>
                  <a:pt x="708785" y="11601"/>
                </a:lnTo>
                <a:lnTo>
                  <a:pt x="759665" y="5206"/>
                </a:lnTo>
                <a:lnTo>
                  <a:pt x="811469" y="1314"/>
                </a:lnTo>
                <a:lnTo>
                  <a:pt x="864108" y="0"/>
                </a:lnTo>
                <a:lnTo>
                  <a:pt x="916746" y="1314"/>
                </a:lnTo>
                <a:lnTo>
                  <a:pt x="968550" y="5206"/>
                </a:lnTo>
                <a:lnTo>
                  <a:pt x="1019430" y="11601"/>
                </a:lnTo>
                <a:lnTo>
                  <a:pt x="1069296" y="20423"/>
                </a:lnTo>
                <a:lnTo>
                  <a:pt x="1118056" y="31598"/>
                </a:lnTo>
                <a:lnTo>
                  <a:pt x="1165620" y="45049"/>
                </a:lnTo>
                <a:lnTo>
                  <a:pt x="1211899" y="60702"/>
                </a:lnTo>
                <a:lnTo>
                  <a:pt x="1256801" y="78482"/>
                </a:lnTo>
                <a:lnTo>
                  <a:pt x="1300237" y="98312"/>
                </a:lnTo>
                <a:lnTo>
                  <a:pt x="1342115" y="120117"/>
                </a:lnTo>
                <a:lnTo>
                  <a:pt x="1382346" y="143823"/>
                </a:lnTo>
                <a:lnTo>
                  <a:pt x="1420839" y="169354"/>
                </a:lnTo>
                <a:lnTo>
                  <a:pt x="1457504" y="196634"/>
                </a:lnTo>
                <a:lnTo>
                  <a:pt x="1492249" y="225589"/>
                </a:lnTo>
                <a:lnTo>
                  <a:pt x="1524986" y="256142"/>
                </a:lnTo>
                <a:lnTo>
                  <a:pt x="1555624" y="288220"/>
                </a:lnTo>
                <a:lnTo>
                  <a:pt x="1584071" y="321745"/>
                </a:lnTo>
                <a:lnTo>
                  <a:pt x="1610238" y="356644"/>
                </a:lnTo>
                <a:lnTo>
                  <a:pt x="1634035" y="392840"/>
                </a:lnTo>
                <a:lnTo>
                  <a:pt x="1655370" y="430259"/>
                </a:lnTo>
                <a:lnTo>
                  <a:pt x="1674154" y="468824"/>
                </a:lnTo>
                <a:lnTo>
                  <a:pt x="1690296" y="508462"/>
                </a:lnTo>
                <a:lnTo>
                  <a:pt x="1703706" y="549096"/>
                </a:lnTo>
                <a:lnTo>
                  <a:pt x="1714293" y="590651"/>
                </a:lnTo>
                <a:lnTo>
                  <a:pt x="1721968" y="633052"/>
                </a:lnTo>
                <a:lnTo>
                  <a:pt x="1726638" y="676223"/>
                </a:lnTo>
                <a:lnTo>
                  <a:pt x="1728216" y="720089"/>
                </a:lnTo>
                <a:lnTo>
                  <a:pt x="1726638" y="763956"/>
                </a:lnTo>
                <a:lnTo>
                  <a:pt x="1721968" y="807127"/>
                </a:lnTo>
                <a:lnTo>
                  <a:pt x="1714293" y="849528"/>
                </a:lnTo>
                <a:lnTo>
                  <a:pt x="1703706" y="891083"/>
                </a:lnTo>
                <a:lnTo>
                  <a:pt x="1690296" y="931717"/>
                </a:lnTo>
                <a:lnTo>
                  <a:pt x="1674154" y="971355"/>
                </a:lnTo>
                <a:lnTo>
                  <a:pt x="1655370" y="1009920"/>
                </a:lnTo>
                <a:lnTo>
                  <a:pt x="1634035" y="1047339"/>
                </a:lnTo>
                <a:lnTo>
                  <a:pt x="1610238" y="1083535"/>
                </a:lnTo>
                <a:lnTo>
                  <a:pt x="1584071" y="1118434"/>
                </a:lnTo>
                <a:lnTo>
                  <a:pt x="1555624" y="1151959"/>
                </a:lnTo>
                <a:lnTo>
                  <a:pt x="1524986" y="1184037"/>
                </a:lnTo>
                <a:lnTo>
                  <a:pt x="1492249" y="1214590"/>
                </a:lnTo>
                <a:lnTo>
                  <a:pt x="1457504" y="1243545"/>
                </a:lnTo>
                <a:lnTo>
                  <a:pt x="1420839" y="1270825"/>
                </a:lnTo>
                <a:lnTo>
                  <a:pt x="1382346" y="1296356"/>
                </a:lnTo>
                <a:lnTo>
                  <a:pt x="1342115" y="1320062"/>
                </a:lnTo>
                <a:lnTo>
                  <a:pt x="1300237" y="1341867"/>
                </a:lnTo>
                <a:lnTo>
                  <a:pt x="1256801" y="1361697"/>
                </a:lnTo>
                <a:lnTo>
                  <a:pt x="1211899" y="1379477"/>
                </a:lnTo>
                <a:lnTo>
                  <a:pt x="1165620" y="1395130"/>
                </a:lnTo>
                <a:lnTo>
                  <a:pt x="1118056" y="1408581"/>
                </a:lnTo>
                <a:lnTo>
                  <a:pt x="1069296" y="1419756"/>
                </a:lnTo>
                <a:lnTo>
                  <a:pt x="1019430" y="1428578"/>
                </a:lnTo>
                <a:lnTo>
                  <a:pt x="968550" y="1434973"/>
                </a:lnTo>
                <a:lnTo>
                  <a:pt x="916746" y="1438865"/>
                </a:lnTo>
                <a:lnTo>
                  <a:pt x="864108" y="1440180"/>
                </a:lnTo>
                <a:lnTo>
                  <a:pt x="811469" y="1438865"/>
                </a:lnTo>
                <a:lnTo>
                  <a:pt x="759665" y="1434973"/>
                </a:lnTo>
                <a:lnTo>
                  <a:pt x="708785" y="1428578"/>
                </a:lnTo>
                <a:lnTo>
                  <a:pt x="658919" y="1419756"/>
                </a:lnTo>
                <a:lnTo>
                  <a:pt x="610159" y="1408581"/>
                </a:lnTo>
                <a:lnTo>
                  <a:pt x="562595" y="1395130"/>
                </a:lnTo>
                <a:lnTo>
                  <a:pt x="516316" y="1379477"/>
                </a:lnTo>
                <a:lnTo>
                  <a:pt x="471414" y="1361697"/>
                </a:lnTo>
                <a:lnTo>
                  <a:pt x="427978" y="1341867"/>
                </a:lnTo>
                <a:lnTo>
                  <a:pt x="386100" y="1320062"/>
                </a:lnTo>
                <a:lnTo>
                  <a:pt x="345869" y="1296356"/>
                </a:lnTo>
                <a:lnTo>
                  <a:pt x="307376" y="1270825"/>
                </a:lnTo>
                <a:lnTo>
                  <a:pt x="270711" y="1243545"/>
                </a:lnTo>
                <a:lnTo>
                  <a:pt x="235966" y="1214590"/>
                </a:lnTo>
                <a:lnTo>
                  <a:pt x="203229" y="1184037"/>
                </a:lnTo>
                <a:lnTo>
                  <a:pt x="172591" y="1151959"/>
                </a:lnTo>
                <a:lnTo>
                  <a:pt x="144144" y="1118434"/>
                </a:lnTo>
                <a:lnTo>
                  <a:pt x="117977" y="1083535"/>
                </a:lnTo>
                <a:lnTo>
                  <a:pt x="94180" y="1047339"/>
                </a:lnTo>
                <a:lnTo>
                  <a:pt x="72845" y="1009920"/>
                </a:lnTo>
                <a:lnTo>
                  <a:pt x="54061" y="971355"/>
                </a:lnTo>
                <a:lnTo>
                  <a:pt x="37919" y="931717"/>
                </a:lnTo>
                <a:lnTo>
                  <a:pt x="24509" y="891083"/>
                </a:lnTo>
                <a:lnTo>
                  <a:pt x="13922" y="849528"/>
                </a:lnTo>
                <a:lnTo>
                  <a:pt x="6247" y="807127"/>
                </a:lnTo>
                <a:lnTo>
                  <a:pt x="1577" y="763956"/>
                </a:lnTo>
                <a:lnTo>
                  <a:pt x="0" y="720089"/>
                </a:lnTo>
                <a:close/>
              </a:path>
            </a:pathLst>
          </a:custGeom>
          <a:ln w="15240">
            <a:solidFill>
              <a:srgbClr val="1A38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25137" y="3237639"/>
            <a:ext cx="752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w Cen MT"/>
                <a:cs typeface="Tw Cen MT"/>
              </a:rPr>
              <a:t>S</a:t>
            </a:r>
            <a:r>
              <a:rPr sz="3600" b="1" spc="-10" dirty="0">
                <a:latin typeface="Tw Cen MT"/>
                <a:cs typeface="Tw Cen MT"/>
              </a:rPr>
              <a:t>V</a:t>
            </a:r>
            <a:r>
              <a:rPr sz="3600" b="1" dirty="0">
                <a:latin typeface="Tw Cen MT"/>
                <a:cs typeface="Tw Cen MT"/>
              </a:rPr>
              <a:t>T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39339" y="3572255"/>
            <a:ext cx="1137285" cy="0"/>
          </a:xfrm>
          <a:custGeom>
            <a:avLst/>
            <a:gdLst/>
            <a:ahLst/>
            <a:cxnLst/>
            <a:rect l="l" t="t" r="r" b="b"/>
            <a:pathLst>
              <a:path w="1137285">
                <a:moveTo>
                  <a:pt x="0" y="0"/>
                </a:moveTo>
                <a:lnTo>
                  <a:pt x="1137043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00182" y="3527802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281A99-E3F1-3A4C-9C97-B63A1512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94" y="0"/>
            <a:ext cx="7681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37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835" y="627800"/>
            <a:ext cx="61290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6380" marR="5080" indent="-1504315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Domaine de </a:t>
            </a:r>
            <a:r>
              <a:rPr sz="3600" dirty="0"/>
              <a:t>l’alimentation et </a:t>
            </a:r>
            <a:r>
              <a:rPr sz="3600" spc="-5" dirty="0"/>
              <a:t>de  l’environnement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684276" y="3189732"/>
            <a:ext cx="1511935" cy="1152525"/>
          </a:xfrm>
          <a:custGeom>
            <a:avLst/>
            <a:gdLst/>
            <a:ahLst/>
            <a:cxnLst/>
            <a:rect l="l" t="t" r="r" b="b"/>
            <a:pathLst>
              <a:path w="1511935" h="1152525">
                <a:moveTo>
                  <a:pt x="755904" y="0"/>
                </a:moveTo>
                <a:lnTo>
                  <a:pt x="701920" y="1446"/>
                </a:lnTo>
                <a:lnTo>
                  <a:pt x="648961" y="5720"/>
                </a:lnTo>
                <a:lnTo>
                  <a:pt x="597154" y="12725"/>
                </a:lnTo>
                <a:lnTo>
                  <a:pt x="546627" y="22362"/>
                </a:lnTo>
                <a:lnTo>
                  <a:pt x="497509" y="34535"/>
                </a:lnTo>
                <a:lnTo>
                  <a:pt x="449927" y="49145"/>
                </a:lnTo>
                <a:lnTo>
                  <a:pt x="404009" y="66096"/>
                </a:lnTo>
                <a:lnTo>
                  <a:pt x="359882" y="85290"/>
                </a:lnTo>
                <a:lnTo>
                  <a:pt x="317676" y="106630"/>
                </a:lnTo>
                <a:lnTo>
                  <a:pt x="277517" y="130017"/>
                </a:lnTo>
                <a:lnTo>
                  <a:pt x="239534" y="155355"/>
                </a:lnTo>
                <a:lnTo>
                  <a:pt x="203855" y="182546"/>
                </a:lnTo>
                <a:lnTo>
                  <a:pt x="170607" y="211493"/>
                </a:lnTo>
                <a:lnTo>
                  <a:pt x="139918" y="242098"/>
                </a:lnTo>
                <a:lnTo>
                  <a:pt x="111917" y="274263"/>
                </a:lnTo>
                <a:lnTo>
                  <a:pt x="86731" y="307892"/>
                </a:lnTo>
                <a:lnTo>
                  <a:pt x="64488" y="342886"/>
                </a:lnTo>
                <a:lnTo>
                  <a:pt x="45316" y="379148"/>
                </a:lnTo>
                <a:lnTo>
                  <a:pt x="29343" y="416581"/>
                </a:lnTo>
                <a:lnTo>
                  <a:pt x="16697" y="455088"/>
                </a:lnTo>
                <a:lnTo>
                  <a:pt x="7506" y="494570"/>
                </a:lnTo>
                <a:lnTo>
                  <a:pt x="1897" y="534930"/>
                </a:lnTo>
                <a:lnTo>
                  <a:pt x="0" y="576071"/>
                </a:lnTo>
                <a:lnTo>
                  <a:pt x="1897" y="617213"/>
                </a:lnTo>
                <a:lnTo>
                  <a:pt x="7506" y="657573"/>
                </a:lnTo>
                <a:lnTo>
                  <a:pt x="16697" y="697055"/>
                </a:lnTo>
                <a:lnTo>
                  <a:pt x="29343" y="735562"/>
                </a:lnTo>
                <a:lnTo>
                  <a:pt x="45316" y="772995"/>
                </a:lnTo>
                <a:lnTo>
                  <a:pt x="64488" y="809257"/>
                </a:lnTo>
                <a:lnTo>
                  <a:pt x="86731" y="844251"/>
                </a:lnTo>
                <a:lnTo>
                  <a:pt x="111917" y="877880"/>
                </a:lnTo>
                <a:lnTo>
                  <a:pt x="139918" y="910045"/>
                </a:lnTo>
                <a:lnTo>
                  <a:pt x="170607" y="940650"/>
                </a:lnTo>
                <a:lnTo>
                  <a:pt x="203855" y="969597"/>
                </a:lnTo>
                <a:lnTo>
                  <a:pt x="239534" y="996788"/>
                </a:lnTo>
                <a:lnTo>
                  <a:pt x="277517" y="1022126"/>
                </a:lnTo>
                <a:lnTo>
                  <a:pt x="317676" y="1045513"/>
                </a:lnTo>
                <a:lnTo>
                  <a:pt x="359882" y="1066853"/>
                </a:lnTo>
                <a:lnTo>
                  <a:pt x="404009" y="1086047"/>
                </a:lnTo>
                <a:lnTo>
                  <a:pt x="449927" y="1102998"/>
                </a:lnTo>
                <a:lnTo>
                  <a:pt x="497509" y="1117608"/>
                </a:lnTo>
                <a:lnTo>
                  <a:pt x="546627" y="1129781"/>
                </a:lnTo>
                <a:lnTo>
                  <a:pt x="597154" y="1139418"/>
                </a:lnTo>
                <a:lnTo>
                  <a:pt x="648961" y="1146423"/>
                </a:lnTo>
                <a:lnTo>
                  <a:pt x="701920" y="1150697"/>
                </a:lnTo>
                <a:lnTo>
                  <a:pt x="755904" y="1152143"/>
                </a:lnTo>
                <a:lnTo>
                  <a:pt x="809887" y="1150697"/>
                </a:lnTo>
                <a:lnTo>
                  <a:pt x="862846" y="1146423"/>
                </a:lnTo>
                <a:lnTo>
                  <a:pt x="914653" y="1139418"/>
                </a:lnTo>
                <a:lnTo>
                  <a:pt x="965180" y="1129781"/>
                </a:lnTo>
                <a:lnTo>
                  <a:pt x="1014298" y="1117608"/>
                </a:lnTo>
                <a:lnTo>
                  <a:pt x="1061880" y="1102998"/>
                </a:lnTo>
                <a:lnTo>
                  <a:pt x="1107798" y="1086047"/>
                </a:lnTo>
                <a:lnTo>
                  <a:pt x="1151925" y="1066853"/>
                </a:lnTo>
                <a:lnTo>
                  <a:pt x="1194131" y="1045513"/>
                </a:lnTo>
                <a:lnTo>
                  <a:pt x="1234290" y="1022126"/>
                </a:lnTo>
                <a:lnTo>
                  <a:pt x="1272273" y="996788"/>
                </a:lnTo>
                <a:lnTo>
                  <a:pt x="1307952" y="969597"/>
                </a:lnTo>
                <a:lnTo>
                  <a:pt x="1341200" y="940650"/>
                </a:lnTo>
                <a:lnTo>
                  <a:pt x="1371889" y="910045"/>
                </a:lnTo>
                <a:lnTo>
                  <a:pt x="1399890" y="877880"/>
                </a:lnTo>
                <a:lnTo>
                  <a:pt x="1425076" y="844251"/>
                </a:lnTo>
                <a:lnTo>
                  <a:pt x="1447319" y="809257"/>
                </a:lnTo>
                <a:lnTo>
                  <a:pt x="1466491" y="772995"/>
                </a:lnTo>
                <a:lnTo>
                  <a:pt x="1482464" y="735562"/>
                </a:lnTo>
                <a:lnTo>
                  <a:pt x="1495110" y="697055"/>
                </a:lnTo>
                <a:lnTo>
                  <a:pt x="1504301" y="657573"/>
                </a:lnTo>
                <a:lnTo>
                  <a:pt x="1509910" y="617213"/>
                </a:lnTo>
                <a:lnTo>
                  <a:pt x="1511808" y="576071"/>
                </a:lnTo>
                <a:lnTo>
                  <a:pt x="1509910" y="534930"/>
                </a:lnTo>
                <a:lnTo>
                  <a:pt x="1504301" y="494570"/>
                </a:lnTo>
                <a:lnTo>
                  <a:pt x="1495110" y="455088"/>
                </a:lnTo>
                <a:lnTo>
                  <a:pt x="1482464" y="416581"/>
                </a:lnTo>
                <a:lnTo>
                  <a:pt x="1466491" y="379148"/>
                </a:lnTo>
                <a:lnTo>
                  <a:pt x="1447319" y="342886"/>
                </a:lnTo>
                <a:lnTo>
                  <a:pt x="1425076" y="307892"/>
                </a:lnTo>
                <a:lnTo>
                  <a:pt x="1399890" y="274263"/>
                </a:lnTo>
                <a:lnTo>
                  <a:pt x="1371889" y="242098"/>
                </a:lnTo>
                <a:lnTo>
                  <a:pt x="1341200" y="211493"/>
                </a:lnTo>
                <a:lnTo>
                  <a:pt x="1307952" y="182546"/>
                </a:lnTo>
                <a:lnTo>
                  <a:pt x="1272273" y="155355"/>
                </a:lnTo>
                <a:lnTo>
                  <a:pt x="1234290" y="130017"/>
                </a:lnTo>
                <a:lnTo>
                  <a:pt x="1194131" y="106630"/>
                </a:lnTo>
                <a:lnTo>
                  <a:pt x="1151925" y="85290"/>
                </a:lnTo>
                <a:lnTo>
                  <a:pt x="1107798" y="66096"/>
                </a:lnTo>
                <a:lnTo>
                  <a:pt x="1061880" y="49145"/>
                </a:lnTo>
                <a:lnTo>
                  <a:pt x="1014298" y="34535"/>
                </a:lnTo>
                <a:lnTo>
                  <a:pt x="965180" y="22362"/>
                </a:lnTo>
                <a:lnTo>
                  <a:pt x="914653" y="12725"/>
                </a:lnTo>
                <a:lnTo>
                  <a:pt x="862846" y="5720"/>
                </a:lnTo>
                <a:lnTo>
                  <a:pt x="809887" y="1446"/>
                </a:lnTo>
                <a:lnTo>
                  <a:pt x="7559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276" y="3189732"/>
            <a:ext cx="1511935" cy="1152525"/>
          </a:xfrm>
          <a:custGeom>
            <a:avLst/>
            <a:gdLst/>
            <a:ahLst/>
            <a:cxnLst/>
            <a:rect l="l" t="t" r="r" b="b"/>
            <a:pathLst>
              <a:path w="1511935" h="1152525">
                <a:moveTo>
                  <a:pt x="0" y="576071"/>
                </a:moveTo>
                <a:lnTo>
                  <a:pt x="1897" y="534930"/>
                </a:lnTo>
                <a:lnTo>
                  <a:pt x="7506" y="494570"/>
                </a:lnTo>
                <a:lnTo>
                  <a:pt x="16697" y="455088"/>
                </a:lnTo>
                <a:lnTo>
                  <a:pt x="29343" y="416581"/>
                </a:lnTo>
                <a:lnTo>
                  <a:pt x="45316" y="379148"/>
                </a:lnTo>
                <a:lnTo>
                  <a:pt x="64488" y="342886"/>
                </a:lnTo>
                <a:lnTo>
                  <a:pt x="86731" y="307892"/>
                </a:lnTo>
                <a:lnTo>
                  <a:pt x="111917" y="274263"/>
                </a:lnTo>
                <a:lnTo>
                  <a:pt x="139918" y="242098"/>
                </a:lnTo>
                <a:lnTo>
                  <a:pt x="170607" y="211493"/>
                </a:lnTo>
                <a:lnTo>
                  <a:pt x="203855" y="182546"/>
                </a:lnTo>
                <a:lnTo>
                  <a:pt x="239534" y="155355"/>
                </a:lnTo>
                <a:lnTo>
                  <a:pt x="277517" y="130017"/>
                </a:lnTo>
                <a:lnTo>
                  <a:pt x="317676" y="106630"/>
                </a:lnTo>
                <a:lnTo>
                  <a:pt x="359882" y="85290"/>
                </a:lnTo>
                <a:lnTo>
                  <a:pt x="404009" y="66096"/>
                </a:lnTo>
                <a:lnTo>
                  <a:pt x="449927" y="49145"/>
                </a:lnTo>
                <a:lnTo>
                  <a:pt x="497509" y="34535"/>
                </a:lnTo>
                <a:lnTo>
                  <a:pt x="546627" y="22362"/>
                </a:lnTo>
                <a:lnTo>
                  <a:pt x="597154" y="12725"/>
                </a:lnTo>
                <a:lnTo>
                  <a:pt x="648961" y="5720"/>
                </a:lnTo>
                <a:lnTo>
                  <a:pt x="701920" y="1446"/>
                </a:lnTo>
                <a:lnTo>
                  <a:pt x="755904" y="0"/>
                </a:lnTo>
                <a:lnTo>
                  <a:pt x="809887" y="1446"/>
                </a:lnTo>
                <a:lnTo>
                  <a:pt x="862846" y="5720"/>
                </a:lnTo>
                <a:lnTo>
                  <a:pt x="914653" y="12725"/>
                </a:lnTo>
                <a:lnTo>
                  <a:pt x="965180" y="22362"/>
                </a:lnTo>
                <a:lnTo>
                  <a:pt x="1014298" y="34535"/>
                </a:lnTo>
                <a:lnTo>
                  <a:pt x="1061880" y="49145"/>
                </a:lnTo>
                <a:lnTo>
                  <a:pt x="1107798" y="66096"/>
                </a:lnTo>
                <a:lnTo>
                  <a:pt x="1151925" y="85290"/>
                </a:lnTo>
                <a:lnTo>
                  <a:pt x="1194131" y="106630"/>
                </a:lnTo>
                <a:lnTo>
                  <a:pt x="1234290" y="130017"/>
                </a:lnTo>
                <a:lnTo>
                  <a:pt x="1272273" y="155355"/>
                </a:lnTo>
                <a:lnTo>
                  <a:pt x="1307952" y="182546"/>
                </a:lnTo>
                <a:lnTo>
                  <a:pt x="1341200" y="211493"/>
                </a:lnTo>
                <a:lnTo>
                  <a:pt x="1371889" y="242098"/>
                </a:lnTo>
                <a:lnTo>
                  <a:pt x="1399890" y="274263"/>
                </a:lnTo>
                <a:lnTo>
                  <a:pt x="1425076" y="307892"/>
                </a:lnTo>
                <a:lnTo>
                  <a:pt x="1447319" y="342886"/>
                </a:lnTo>
                <a:lnTo>
                  <a:pt x="1466491" y="379148"/>
                </a:lnTo>
                <a:lnTo>
                  <a:pt x="1482464" y="416581"/>
                </a:lnTo>
                <a:lnTo>
                  <a:pt x="1495110" y="455088"/>
                </a:lnTo>
                <a:lnTo>
                  <a:pt x="1504301" y="494570"/>
                </a:lnTo>
                <a:lnTo>
                  <a:pt x="1509910" y="534930"/>
                </a:lnTo>
                <a:lnTo>
                  <a:pt x="1511808" y="576071"/>
                </a:lnTo>
                <a:lnTo>
                  <a:pt x="1509910" y="617213"/>
                </a:lnTo>
                <a:lnTo>
                  <a:pt x="1504301" y="657573"/>
                </a:lnTo>
                <a:lnTo>
                  <a:pt x="1495110" y="697055"/>
                </a:lnTo>
                <a:lnTo>
                  <a:pt x="1482464" y="735562"/>
                </a:lnTo>
                <a:lnTo>
                  <a:pt x="1466491" y="772995"/>
                </a:lnTo>
                <a:lnTo>
                  <a:pt x="1447319" y="809257"/>
                </a:lnTo>
                <a:lnTo>
                  <a:pt x="1425076" y="844251"/>
                </a:lnTo>
                <a:lnTo>
                  <a:pt x="1399890" y="877880"/>
                </a:lnTo>
                <a:lnTo>
                  <a:pt x="1371889" y="910045"/>
                </a:lnTo>
                <a:lnTo>
                  <a:pt x="1341200" y="940650"/>
                </a:lnTo>
                <a:lnTo>
                  <a:pt x="1307952" y="969597"/>
                </a:lnTo>
                <a:lnTo>
                  <a:pt x="1272273" y="996788"/>
                </a:lnTo>
                <a:lnTo>
                  <a:pt x="1234290" y="1022126"/>
                </a:lnTo>
                <a:lnTo>
                  <a:pt x="1194131" y="1045513"/>
                </a:lnTo>
                <a:lnTo>
                  <a:pt x="1151925" y="1066853"/>
                </a:lnTo>
                <a:lnTo>
                  <a:pt x="1107798" y="1086047"/>
                </a:lnTo>
                <a:lnTo>
                  <a:pt x="1061880" y="1102998"/>
                </a:lnTo>
                <a:lnTo>
                  <a:pt x="1014298" y="1117608"/>
                </a:lnTo>
                <a:lnTo>
                  <a:pt x="965180" y="1129781"/>
                </a:lnTo>
                <a:lnTo>
                  <a:pt x="914653" y="1139418"/>
                </a:lnTo>
                <a:lnTo>
                  <a:pt x="862846" y="1146423"/>
                </a:lnTo>
                <a:lnTo>
                  <a:pt x="809887" y="1150697"/>
                </a:lnTo>
                <a:lnTo>
                  <a:pt x="755904" y="1152143"/>
                </a:lnTo>
                <a:lnTo>
                  <a:pt x="701920" y="1150697"/>
                </a:lnTo>
                <a:lnTo>
                  <a:pt x="648961" y="1146423"/>
                </a:lnTo>
                <a:lnTo>
                  <a:pt x="597154" y="1139418"/>
                </a:lnTo>
                <a:lnTo>
                  <a:pt x="546627" y="1129781"/>
                </a:lnTo>
                <a:lnTo>
                  <a:pt x="497509" y="1117608"/>
                </a:lnTo>
                <a:lnTo>
                  <a:pt x="449927" y="1102998"/>
                </a:lnTo>
                <a:lnTo>
                  <a:pt x="404009" y="1086047"/>
                </a:lnTo>
                <a:lnTo>
                  <a:pt x="359882" y="1066853"/>
                </a:lnTo>
                <a:lnTo>
                  <a:pt x="317676" y="1045513"/>
                </a:lnTo>
                <a:lnTo>
                  <a:pt x="277517" y="1022126"/>
                </a:lnTo>
                <a:lnTo>
                  <a:pt x="239534" y="996788"/>
                </a:lnTo>
                <a:lnTo>
                  <a:pt x="203855" y="969597"/>
                </a:lnTo>
                <a:lnTo>
                  <a:pt x="170607" y="940650"/>
                </a:lnTo>
                <a:lnTo>
                  <a:pt x="139918" y="910045"/>
                </a:lnTo>
                <a:lnTo>
                  <a:pt x="111917" y="877880"/>
                </a:lnTo>
                <a:lnTo>
                  <a:pt x="86731" y="844251"/>
                </a:lnTo>
                <a:lnTo>
                  <a:pt x="64488" y="809257"/>
                </a:lnTo>
                <a:lnTo>
                  <a:pt x="45316" y="772995"/>
                </a:lnTo>
                <a:lnTo>
                  <a:pt x="29343" y="735562"/>
                </a:lnTo>
                <a:lnTo>
                  <a:pt x="16697" y="697055"/>
                </a:lnTo>
                <a:lnTo>
                  <a:pt x="7506" y="657573"/>
                </a:lnTo>
                <a:lnTo>
                  <a:pt x="1897" y="617213"/>
                </a:lnTo>
                <a:lnTo>
                  <a:pt x="0" y="576071"/>
                </a:lnTo>
                <a:close/>
              </a:path>
            </a:pathLst>
          </a:custGeom>
          <a:ln w="15240">
            <a:solidFill>
              <a:srgbClr val="1A38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4336" y="3482976"/>
            <a:ext cx="6711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w Cen MT"/>
                <a:cs typeface="Tw Cen MT"/>
              </a:rPr>
              <a:t>S</a:t>
            </a:r>
            <a:r>
              <a:rPr sz="3200" b="1" spc="-10" dirty="0">
                <a:latin typeface="Tw Cen MT"/>
                <a:cs typeface="Tw Cen MT"/>
              </a:rPr>
              <a:t>VT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45664" y="1821179"/>
            <a:ext cx="5594985" cy="89344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2000" b="1" spc="-5" dirty="0">
                <a:latin typeface="Tw Cen MT"/>
                <a:cs typeface="Tw Cen MT"/>
              </a:rPr>
              <a:t>Classe </a:t>
            </a:r>
            <a:r>
              <a:rPr sz="2000" b="1" spc="5" dirty="0">
                <a:latin typeface="Tw Cen MT"/>
                <a:cs typeface="Tw Cen MT"/>
              </a:rPr>
              <a:t>préparatoire</a:t>
            </a:r>
            <a:r>
              <a:rPr sz="2000" b="1" spc="10" dirty="0">
                <a:latin typeface="Tw Cen MT"/>
                <a:cs typeface="Tw Cen MT"/>
              </a:rPr>
              <a:t> </a:t>
            </a:r>
            <a:r>
              <a:rPr sz="2000" b="1" dirty="0">
                <a:latin typeface="Tw Cen MT"/>
                <a:cs typeface="Tw Cen MT"/>
              </a:rPr>
              <a:t>BCPST</a:t>
            </a:r>
            <a:endParaRPr sz="2000">
              <a:latin typeface="Tw Cen MT"/>
              <a:cs typeface="Tw Cen MT"/>
            </a:endParaRPr>
          </a:p>
          <a:p>
            <a:pPr marL="273050">
              <a:lnSpc>
                <a:spcPct val="100000"/>
              </a:lnSpc>
              <a:spcBef>
                <a:spcPts val="420"/>
              </a:spcBef>
            </a:pPr>
            <a:r>
              <a:rPr sz="1400" b="1" dirty="0">
                <a:latin typeface="Tw Cen MT"/>
                <a:cs typeface="Tw Cen MT"/>
              </a:rPr>
              <a:t>Vétérinaire</a:t>
            </a:r>
            <a:endParaRPr sz="1400">
              <a:latin typeface="Tw Cen MT"/>
              <a:cs typeface="Tw Cen MT"/>
            </a:endParaRPr>
          </a:p>
          <a:p>
            <a:pPr marL="28257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Tw Cen MT"/>
                <a:cs typeface="Tw Cen MT"/>
              </a:rPr>
              <a:t>Ingénieur </a:t>
            </a:r>
            <a:r>
              <a:rPr sz="1400" b="1" dirty="0">
                <a:latin typeface="Tw Cen MT"/>
                <a:cs typeface="Tw Cen MT"/>
              </a:rPr>
              <a:t>agronome </a:t>
            </a:r>
            <a:r>
              <a:rPr sz="1400" b="1" spc="-5" dirty="0">
                <a:latin typeface="Tw Cen MT"/>
                <a:cs typeface="Tw Cen MT"/>
              </a:rPr>
              <a:t>et innovation</a:t>
            </a:r>
            <a:r>
              <a:rPr sz="1400" b="1" spc="-90" dirty="0">
                <a:latin typeface="Tw Cen MT"/>
                <a:cs typeface="Tw Cen MT"/>
              </a:rPr>
              <a:t> </a:t>
            </a:r>
            <a:r>
              <a:rPr sz="1400" b="1" dirty="0">
                <a:latin typeface="Tw Cen MT"/>
                <a:cs typeface="Tw Cen MT"/>
              </a:rPr>
              <a:t>alimentaire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0235" y="2852927"/>
            <a:ext cx="5594985" cy="4013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2000" b="1" spc="-5" dirty="0">
                <a:latin typeface="Tw Cen MT"/>
                <a:cs typeface="Tw Cen MT"/>
              </a:rPr>
              <a:t>Licences </a:t>
            </a:r>
            <a:r>
              <a:rPr sz="2000" b="1" spc="-60" dirty="0">
                <a:latin typeface="Tw Cen MT"/>
                <a:cs typeface="Tw Cen MT"/>
              </a:rPr>
              <a:t>SV, ST, </a:t>
            </a:r>
            <a:r>
              <a:rPr sz="2000" b="1" dirty="0">
                <a:latin typeface="Tw Cen MT"/>
                <a:cs typeface="Tw Cen MT"/>
              </a:rPr>
              <a:t>géographie </a:t>
            </a:r>
            <a:r>
              <a:rPr sz="1600" b="1" spc="-5" dirty="0">
                <a:latin typeface="Tw Cen MT"/>
                <a:cs typeface="Tw Cen MT"/>
              </a:rPr>
              <a:t>aménagement </a:t>
            </a:r>
            <a:r>
              <a:rPr sz="1600" b="1" dirty="0">
                <a:latin typeface="Tw Cen MT"/>
                <a:cs typeface="Tw Cen MT"/>
              </a:rPr>
              <a:t>du</a:t>
            </a:r>
            <a:r>
              <a:rPr sz="1600" b="1" spc="185" dirty="0">
                <a:latin typeface="Tw Cen MT"/>
                <a:cs typeface="Tw Cen MT"/>
              </a:rPr>
              <a:t> </a:t>
            </a:r>
            <a:r>
              <a:rPr sz="1600" b="1" dirty="0">
                <a:latin typeface="Tw Cen MT"/>
                <a:cs typeface="Tw Cen MT"/>
              </a:rPr>
              <a:t>territoire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8523" y="3546347"/>
            <a:ext cx="5576570" cy="16002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111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4"/>
              </a:spcBef>
            </a:pPr>
            <a:r>
              <a:rPr sz="2000" b="1" dirty="0">
                <a:latin typeface="Tw Cen MT"/>
                <a:cs typeface="Tw Cen MT"/>
              </a:rPr>
              <a:t>DUT Génie</a:t>
            </a:r>
            <a:r>
              <a:rPr sz="2000" b="1" spc="15" dirty="0">
                <a:latin typeface="Tw Cen MT"/>
                <a:cs typeface="Tw Cen MT"/>
              </a:rPr>
              <a:t> </a:t>
            </a:r>
            <a:r>
              <a:rPr sz="2000" b="1" spc="-5" dirty="0">
                <a:latin typeface="Tw Cen MT"/>
                <a:cs typeface="Tw Cen MT"/>
              </a:rPr>
              <a:t>biologique</a:t>
            </a:r>
            <a:endParaRPr sz="2000">
              <a:latin typeface="Tw Cen MT"/>
              <a:cs typeface="Tw Cen MT"/>
            </a:endParaRPr>
          </a:p>
          <a:p>
            <a:pPr marL="273050">
              <a:lnSpc>
                <a:spcPct val="100000"/>
              </a:lnSpc>
              <a:spcBef>
                <a:spcPts val="420"/>
              </a:spcBef>
            </a:pPr>
            <a:r>
              <a:rPr sz="1400" b="1" spc="-5" dirty="0">
                <a:latin typeface="Tw Cen MT"/>
                <a:cs typeface="Tw Cen MT"/>
              </a:rPr>
              <a:t>Option</a:t>
            </a:r>
            <a:r>
              <a:rPr sz="1400" b="1" spc="-35" dirty="0">
                <a:latin typeface="Tw Cen MT"/>
                <a:cs typeface="Tw Cen MT"/>
              </a:rPr>
              <a:t> </a:t>
            </a:r>
            <a:r>
              <a:rPr sz="1400" b="1" spc="-5" dirty="0">
                <a:latin typeface="Tw Cen MT"/>
                <a:cs typeface="Tw Cen MT"/>
              </a:rPr>
              <a:t>diététique</a:t>
            </a:r>
            <a:endParaRPr sz="1400">
              <a:latin typeface="Tw Cen MT"/>
              <a:cs typeface="Tw Cen MT"/>
            </a:endParaRPr>
          </a:p>
          <a:p>
            <a:pPr marL="281940" marR="219583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latin typeface="Tw Cen MT"/>
                <a:cs typeface="Tw Cen MT"/>
              </a:rPr>
              <a:t>Option </a:t>
            </a:r>
            <a:r>
              <a:rPr sz="1400" b="1" dirty="0">
                <a:latin typeface="Tw Cen MT"/>
                <a:cs typeface="Tw Cen MT"/>
              </a:rPr>
              <a:t>agroalimentaire </a:t>
            </a:r>
            <a:r>
              <a:rPr sz="1400" b="1" spc="-5" dirty="0">
                <a:latin typeface="Tw Cen MT"/>
                <a:cs typeface="Tw Cen MT"/>
              </a:rPr>
              <a:t>et biologie  Option </a:t>
            </a:r>
            <a:r>
              <a:rPr sz="1400" b="1" spc="-10" dirty="0">
                <a:latin typeface="Tw Cen MT"/>
                <a:cs typeface="Tw Cen MT"/>
              </a:rPr>
              <a:t>hygiène </a:t>
            </a:r>
            <a:r>
              <a:rPr sz="1400" b="1" spc="-5" dirty="0">
                <a:latin typeface="Tw Cen MT"/>
                <a:cs typeface="Tw Cen MT"/>
              </a:rPr>
              <a:t>et sécurité environnement  Option génie de</a:t>
            </a:r>
            <a:r>
              <a:rPr sz="1400" b="1" spc="-35" dirty="0">
                <a:latin typeface="Tw Cen MT"/>
                <a:cs typeface="Tw Cen MT"/>
              </a:rPr>
              <a:t> </a:t>
            </a:r>
            <a:r>
              <a:rPr sz="1400" b="1" spc="-5" dirty="0">
                <a:latin typeface="Tw Cen MT"/>
                <a:cs typeface="Tw Cen MT"/>
              </a:rPr>
              <a:t>l’environnement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8523" y="5373623"/>
            <a:ext cx="5576570" cy="8610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800" b="1" spc="-10" dirty="0">
                <a:latin typeface="Tw Cen MT"/>
                <a:cs typeface="Tw Cen MT"/>
              </a:rPr>
              <a:t>BTS:</a:t>
            </a:r>
            <a:endParaRPr sz="1800">
              <a:latin typeface="Tw Cen MT"/>
              <a:cs typeface="Tw Cen MT"/>
            </a:endParaRPr>
          </a:p>
          <a:p>
            <a:pPr marL="281940" marR="3563620" indent="-9525">
              <a:lnSpc>
                <a:spcPct val="105700"/>
              </a:lnSpc>
              <a:spcBef>
                <a:spcPts val="305"/>
              </a:spcBef>
            </a:pPr>
            <a:r>
              <a:rPr sz="1400" b="1" spc="-5" dirty="0">
                <a:latin typeface="Tw Cen MT"/>
                <a:cs typeface="Tw Cen MT"/>
              </a:rPr>
              <a:t>Diététique  Biotechnologie</a:t>
            </a:r>
            <a:r>
              <a:rPr sz="1400" b="1" spc="-65" dirty="0">
                <a:latin typeface="Tw Cen MT"/>
                <a:cs typeface="Tw Cen MT"/>
              </a:rPr>
              <a:t> </a:t>
            </a:r>
            <a:r>
              <a:rPr sz="1400" b="1" dirty="0">
                <a:latin typeface="Tw Cen MT"/>
                <a:cs typeface="Tw Cen MT"/>
              </a:rPr>
              <a:t>agricole</a:t>
            </a:r>
            <a:endParaRPr sz="1400">
              <a:latin typeface="Tw Cen MT"/>
              <a:cs typeface="Tw Cen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40180" y="2429653"/>
            <a:ext cx="1190625" cy="748030"/>
          </a:xfrm>
          <a:custGeom>
            <a:avLst/>
            <a:gdLst/>
            <a:ahLst/>
            <a:cxnLst/>
            <a:rect l="l" t="t" r="r" b="b"/>
            <a:pathLst>
              <a:path w="1190625" h="748030">
                <a:moveTo>
                  <a:pt x="0" y="747445"/>
                </a:moveTo>
                <a:lnTo>
                  <a:pt x="1190574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42583" y="2429653"/>
            <a:ext cx="88265" cy="78740"/>
          </a:xfrm>
          <a:custGeom>
            <a:avLst/>
            <a:gdLst/>
            <a:ahLst/>
            <a:cxnLst/>
            <a:rect l="l" t="t" r="r" b="b"/>
            <a:pathLst>
              <a:path w="88264" h="78739">
                <a:moveTo>
                  <a:pt x="47269" y="78168"/>
                </a:moveTo>
                <a:lnTo>
                  <a:pt x="88163" y="0"/>
                </a:lnTo>
                <a:lnTo>
                  <a:pt x="0" y="2882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3579" y="3193558"/>
            <a:ext cx="628650" cy="165100"/>
          </a:xfrm>
          <a:custGeom>
            <a:avLst/>
            <a:gdLst/>
            <a:ahLst/>
            <a:cxnLst/>
            <a:rect l="l" t="t" r="r" b="b"/>
            <a:pathLst>
              <a:path w="628650" h="165100">
                <a:moveTo>
                  <a:pt x="0" y="164896"/>
                </a:moveTo>
                <a:lnTo>
                  <a:pt x="62865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7249" y="3169900"/>
            <a:ext cx="85090" cy="86360"/>
          </a:xfrm>
          <a:custGeom>
            <a:avLst/>
            <a:gdLst/>
            <a:ahLst/>
            <a:cxnLst/>
            <a:rect l="l" t="t" r="r" b="b"/>
            <a:pathLst>
              <a:path w="85089" h="86360">
                <a:moveTo>
                  <a:pt x="22555" y="85991"/>
                </a:moveTo>
                <a:lnTo>
                  <a:pt x="84975" y="23660"/>
                </a:ln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96083" y="3765803"/>
            <a:ext cx="458470" cy="0"/>
          </a:xfrm>
          <a:custGeom>
            <a:avLst/>
            <a:gdLst/>
            <a:ahLst/>
            <a:cxnLst/>
            <a:rect l="l" t="t" r="r" b="b"/>
            <a:pathLst>
              <a:path w="458469">
                <a:moveTo>
                  <a:pt x="0" y="0"/>
                </a:moveTo>
                <a:lnTo>
                  <a:pt x="45819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78072" y="3721350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3100" y="4221479"/>
            <a:ext cx="718185" cy="1211580"/>
          </a:xfrm>
          <a:custGeom>
            <a:avLst/>
            <a:gdLst/>
            <a:ahLst/>
            <a:cxnLst/>
            <a:rect l="l" t="t" r="r" b="b"/>
            <a:pathLst>
              <a:path w="718185" h="1211579">
                <a:moveTo>
                  <a:pt x="0" y="0"/>
                </a:moveTo>
                <a:lnTo>
                  <a:pt x="717613" y="121116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83635" y="5344420"/>
            <a:ext cx="77470" cy="88265"/>
          </a:xfrm>
          <a:custGeom>
            <a:avLst/>
            <a:gdLst/>
            <a:ahLst/>
            <a:cxnLst/>
            <a:rect l="l" t="t" r="r" b="b"/>
            <a:pathLst>
              <a:path w="77469" h="88264">
                <a:moveTo>
                  <a:pt x="76479" y="0"/>
                </a:moveTo>
                <a:lnTo>
                  <a:pt x="77076" y="88214"/>
                </a:lnTo>
                <a:lnTo>
                  <a:pt x="0" y="45313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6919" y="646064"/>
            <a:ext cx="4088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DOMAINE DU</a:t>
            </a:r>
            <a:r>
              <a:rPr sz="3600" spc="-50" dirty="0"/>
              <a:t> </a:t>
            </a:r>
            <a:r>
              <a:rPr sz="3600" spc="-10" dirty="0"/>
              <a:t>SPORT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864082" y="2922920"/>
            <a:ext cx="7446645" cy="1342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>
              <a:lnSpc>
                <a:spcPct val="12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0000"/>
                </a:solidFill>
                <a:latin typeface="Tw Cen MT"/>
                <a:cs typeface="Tw Cen MT"/>
              </a:rPr>
              <a:t>DOMAINE DU </a:t>
            </a:r>
            <a:r>
              <a:rPr sz="3600" b="1" spc="-35" dirty="0">
                <a:solidFill>
                  <a:srgbClr val="FF0000"/>
                </a:solidFill>
                <a:latin typeface="Tw Cen MT"/>
                <a:cs typeface="Tw Cen MT"/>
              </a:rPr>
              <a:t>PROFESSORAT </a:t>
            </a:r>
            <a:r>
              <a:rPr sz="3600" b="1" dirty="0">
                <a:solidFill>
                  <a:srgbClr val="FF0000"/>
                </a:solidFill>
                <a:latin typeface="Tw Cen MT"/>
                <a:cs typeface="Tw Cen MT"/>
              </a:rPr>
              <a:t>ET </a:t>
            </a:r>
            <a:r>
              <a:rPr sz="3600" b="1" spc="-5" dirty="0">
                <a:solidFill>
                  <a:srgbClr val="FF0000"/>
                </a:solidFill>
                <a:latin typeface="Tw Cen MT"/>
                <a:cs typeface="Tw Cen MT"/>
              </a:rPr>
              <a:t>DE LA  </a:t>
            </a:r>
            <a:r>
              <a:rPr sz="3600" b="1" spc="-25" dirty="0">
                <a:solidFill>
                  <a:srgbClr val="FF0000"/>
                </a:solidFill>
                <a:latin typeface="Tw Cen MT"/>
                <a:cs typeface="Tw Cen MT"/>
              </a:rPr>
              <a:t>RECHERCHE </a:t>
            </a:r>
            <a:r>
              <a:rPr sz="3600" b="1" dirty="0">
                <a:solidFill>
                  <a:srgbClr val="FF0000"/>
                </a:solidFill>
                <a:latin typeface="Tw Cen MT"/>
                <a:cs typeface="Tw Cen MT"/>
              </a:rPr>
              <a:t>EN</a:t>
            </a:r>
            <a:r>
              <a:rPr sz="3600" b="1" spc="20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sz="3600" b="1" spc="-10" dirty="0">
                <a:solidFill>
                  <a:srgbClr val="FF0000"/>
                </a:solidFill>
                <a:latin typeface="Tw Cen MT"/>
                <a:cs typeface="Tw Cen MT"/>
              </a:rPr>
              <a:t>BIOLOGIE-GÉOLOGIE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69791" y="1973579"/>
            <a:ext cx="4392295" cy="46228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29"/>
              </a:spcBef>
            </a:pPr>
            <a:r>
              <a:rPr sz="2400" b="1" spc="-5" dirty="0">
                <a:latin typeface="Tw Cen MT"/>
                <a:cs typeface="Tw Cen MT"/>
              </a:rPr>
              <a:t>Licence de </a:t>
            </a:r>
            <a:r>
              <a:rPr sz="2400" b="1" spc="20" dirty="0">
                <a:latin typeface="Tw Cen MT"/>
                <a:cs typeface="Tw Cen MT"/>
              </a:rPr>
              <a:t>sport </a:t>
            </a:r>
            <a:r>
              <a:rPr sz="2400" b="1" dirty="0">
                <a:latin typeface="Tw Cen MT"/>
                <a:cs typeface="Tw Cen MT"/>
              </a:rPr>
              <a:t>:</a:t>
            </a:r>
            <a:r>
              <a:rPr sz="2400" b="1" spc="-10" dirty="0">
                <a:latin typeface="Tw Cen MT"/>
                <a:cs typeface="Tw Cen MT"/>
              </a:rPr>
              <a:t> </a:t>
            </a:r>
            <a:r>
              <a:rPr sz="2400" b="1" spc="-40" dirty="0">
                <a:latin typeface="Tw Cen MT"/>
                <a:cs typeface="Tw Cen MT"/>
              </a:rPr>
              <a:t>STAPS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8324" y="4605528"/>
            <a:ext cx="1612379" cy="1179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939" y="4581144"/>
            <a:ext cx="1609343" cy="1176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10379" y="4876271"/>
            <a:ext cx="752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w Cen MT"/>
                <a:cs typeface="Tw Cen MT"/>
              </a:rPr>
              <a:t>S</a:t>
            </a:r>
            <a:r>
              <a:rPr sz="3600" b="1" spc="-10" dirty="0">
                <a:latin typeface="Tw Cen MT"/>
                <a:cs typeface="Tw Cen MT"/>
              </a:rPr>
              <a:t>V</a:t>
            </a:r>
            <a:r>
              <a:rPr sz="3600" b="1" dirty="0">
                <a:latin typeface="Tw Cen MT"/>
                <a:cs typeface="Tw Cen MT"/>
              </a:rPr>
              <a:t>T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9791" y="4724400"/>
            <a:ext cx="4358640" cy="12014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20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29"/>
              </a:spcBef>
            </a:pPr>
            <a:r>
              <a:rPr sz="2400" b="1" spc="-5" dirty="0">
                <a:latin typeface="Tw Cen MT"/>
                <a:cs typeface="Tw Cen MT"/>
              </a:rPr>
              <a:t>Licence de SV </a:t>
            </a:r>
            <a:r>
              <a:rPr sz="2400" b="1" dirty="0">
                <a:latin typeface="Tw Cen MT"/>
                <a:cs typeface="Tw Cen MT"/>
              </a:rPr>
              <a:t>et </a:t>
            </a:r>
            <a:r>
              <a:rPr sz="2400" b="1" spc="-5" dirty="0">
                <a:latin typeface="Tw Cen MT"/>
                <a:cs typeface="Tw Cen MT"/>
              </a:rPr>
              <a:t>ST</a:t>
            </a:r>
            <a:endParaRPr sz="240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latin typeface="Tw Cen MT"/>
                <a:cs typeface="Tw Cen MT"/>
              </a:rPr>
              <a:t>BCPST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8324" y="1688592"/>
            <a:ext cx="1612379" cy="1179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3939" y="1664208"/>
            <a:ext cx="1609343" cy="1176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26923" y="1935561"/>
            <a:ext cx="752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w Cen MT"/>
                <a:cs typeface="Tw Cen MT"/>
              </a:rPr>
              <a:t>S</a:t>
            </a:r>
            <a:r>
              <a:rPr sz="3600" b="1" spc="-10" dirty="0">
                <a:latin typeface="Tw Cen MT"/>
                <a:cs typeface="Tw Cen MT"/>
              </a:rPr>
              <a:t>V</a:t>
            </a:r>
            <a:r>
              <a:rPr sz="3600" b="1" dirty="0">
                <a:latin typeface="Tw Cen MT"/>
                <a:cs typeface="Tw Cen MT"/>
              </a:rPr>
              <a:t>T</a:t>
            </a:r>
            <a:endParaRPr sz="3600">
              <a:latin typeface="Tw Cen MT"/>
              <a:cs typeface="Tw Cen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53283" y="2208165"/>
            <a:ext cx="953135" cy="44450"/>
          </a:xfrm>
          <a:custGeom>
            <a:avLst/>
            <a:gdLst/>
            <a:ahLst/>
            <a:cxnLst/>
            <a:rect l="l" t="t" r="r" b="b"/>
            <a:pathLst>
              <a:path w="953135" h="44450">
                <a:moveTo>
                  <a:pt x="0" y="44170"/>
                </a:moveTo>
                <a:lnTo>
                  <a:pt x="952868" y="0"/>
                </a:lnTo>
              </a:path>
            </a:pathLst>
          </a:custGeom>
          <a:ln w="12700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91697" y="2170695"/>
            <a:ext cx="78105" cy="76200"/>
          </a:xfrm>
          <a:custGeom>
            <a:avLst/>
            <a:gdLst/>
            <a:ahLst/>
            <a:cxnLst/>
            <a:rect l="l" t="t" r="r" b="b"/>
            <a:pathLst>
              <a:path w="78104" h="76200">
                <a:moveTo>
                  <a:pt x="0" y="0"/>
                </a:moveTo>
                <a:lnTo>
                  <a:pt x="3530" y="76123"/>
                </a:lnTo>
                <a:lnTo>
                  <a:pt x="77876" y="34531"/>
                </a:lnTo>
                <a:lnTo>
                  <a:pt x="0" y="0"/>
                </a:lnTo>
                <a:close/>
              </a:path>
            </a:pathLst>
          </a:custGeom>
          <a:solidFill>
            <a:srgbClr val="1D3D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53283" y="5169408"/>
            <a:ext cx="953135" cy="23495"/>
          </a:xfrm>
          <a:custGeom>
            <a:avLst/>
            <a:gdLst/>
            <a:ahLst/>
            <a:cxnLst/>
            <a:rect l="l" t="t" r="r" b="b"/>
            <a:pathLst>
              <a:path w="953135" h="23495">
                <a:moveTo>
                  <a:pt x="0" y="0"/>
                </a:moveTo>
                <a:lnTo>
                  <a:pt x="952817" y="23342"/>
                </a:lnTo>
              </a:path>
            </a:pathLst>
          </a:custGeom>
          <a:ln w="12699">
            <a:solidFill>
              <a:srgbClr val="1D3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92469" y="5154350"/>
            <a:ext cx="77470" cy="76200"/>
          </a:xfrm>
          <a:custGeom>
            <a:avLst/>
            <a:gdLst/>
            <a:ahLst/>
            <a:cxnLst/>
            <a:rect l="l" t="t" r="r" b="b"/>
            <a:pathLst>
              <a:path w="77470" h="76200">
                <a:moveTo>
                  <a:pt x="1866" y="0"/>
                </a:moveTo>
                <a:lnTo>
                  <a:pt x="0" y="76174"/>
                </a:lnTo>
                <a:lnTo>
                  <a:pt x="77114" y="39954"/>
                </a:lnTo>
                <a:lnTo>
                  <a:pt x="1866" y="0"/>
                </a:lnTo>
                <a:close/>
              </a:path>
            </a:pathLst>
          </a:custGeom>
          <a:solidFill>
            <a:srgbClr val="1D3D8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4BC26B-2297-FE47-AE61-4347EBDF0321}"/>
              </a:ext>
            </a:extLst>
          </p:cNvPr>
          <p:cNvSpPr/>
          <p:nvPr/>
        </p:nvSpPr>
        <p:spPr>
          <a:xfrm>
            <a:off x="76200" y="0"/>
            <a:ext cx="899160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300" dirty="0">
                <a:latin typeface="Comic Sans MS" panose="030F0902030302020204" pitchFamily="66" charset="0"/>
              </a:rPr>
              <a:t>L’enseignement de </a:t>
            </a:r>
            <a:r>
              <a:rPr lang="fr-FR" sz="2300" dirty="0" err="1">
                <a:latin typeface="Comic Sans MS" panose="030F0902030302020204" pitchFamily="66" charset="0"/>
              </a:rPr>
              <a:t>spécialite</a:t>
            </a:r>
            <a:r>
              <a:rPr lang="fr-FR" sz="2300" dirty="0">
                <a:latin typeface="Comic Sans MS" panose="030F0902030302020204" pitchFamily="66" charset="0"/>
              </a:rPr>
              <a:t>́ Sciences de la Vie et de la Terre propose aux </a:t>
            </a:r>
            <a:r>
              <a:rPr lang="fr-FR" sz="2300" dirty="0" err="1">
                <a:latin typeface="Comic Sans MS" panose="030F0902030302020204" pitchFamily="66" charset="0"/>
              </a:rPr>
              <a:t>élèves</a:t>
            </a:r>
            <a:r>
              <a:rPr lang="fr-FR" sz="2300" dirty="0">
                <a:latin typeface="Comic Sans MS" panose="030F0902030302020204" pitchFamily="66" charset="0"/>
              </a:rPr>
              <a:t> :</a:t>
            </a:r>
          </a:p>
          <a:p>
            <a:r>
              <a:rPr lang="fr-FR" sz="2300" dirty="0">
                <a:highlight>
                  <a:srgbClr val="FFFF00"/>
                </a:highlight>
                <a:latin typeface="Comic Sans MS" panose="030F0902030302020204" pitchFamily="66" charset="0"/>
              </a:rPr>
              <a:t>-approfondir des notions </a:t>
            </a:r>
            <a:r>
              <a:rPr lang="fr-FR" sz="2300" dirty="0">
                <a:latin typeface="Comic Sans MS" panose="030F0902030302020204" pitchFamily="66" charset="0"/>
              </a:rPr>
              <a:t>en lien avec les </a:t>
            </a:r>
            <a:r>
              <a:rPr lang="fr-FR" sz="2300" dirty="0" err="1">
                <a:latin typeface="Comic Sans MS" panose="030F0902030302020204" pitchFamily="66" charset="0"/>
              </a:rPr>
              <a:t>thèmes</a:t>
            </a:r>
            <a:r>
              <a:rPr lang="fr-FR" sz="2300" dirty="0">
                <a:latin typeface="Comic Sans MS" panose="030F0902030302020204" pitchFamily="66" charset="0"/>
              </a:rPr>
              <a:t> suivant : </a:t>
            </a:r>
            <a:r>
              <a:rPr lang="fr-FR" sz="2300" dirty="0">
                <a:highlight>
                  <a:srgbClr val="00FF00"/>
                </a:highlight>
                <a:latin typeface="Comic Sans MS,Bold"/>
              </a:rPr>
              <a:t>« La Terre, la vie et l’organisation du vivant », « Les enjeux </a:t>
            </a:r>
            <a:r>
              <a:rPr lang="fr-FR" sz="2300" dirty="0" err="1">
                <a:highlight>
                  <a:srgbClr val="00FF00"/>
                </a:highlight>
                <a:latin typeface="Comic Sans MS,Bold"/>
              </a:rPr>
              <a:t>planétaires</a:t>
            </a:r>
            <a:r>
              <a:rPr lang="fr-FR" sz="2300" dirty="0">
                <a:highlight>
                  <a:srgbClr val="00FF00"/>
                </a:highlight>
                <a:latin typeface="Comic Sans MS,Bold"/>
              </a:rPr>
              <a:t> contemporains » et « Le corps humain et la santé »</a:t>
            </a:r>
            <a:r>
              <a:rPr lang="fr-FR" sz="2300" dirty="0">
                <a:latin typeface="Comic Sans MS" panose="030F0902030302020204" pitchFamily="66" charset="0"/>
              </a:rPr>
              <a:t>. </a:t>
            </a:r>
            <a:endParaRPr lang="fr-FR" sz="2300" dirty="0"/>
          </a:p>
          <a:p>
            <a:r>
              <a:rPr lang="fr-FR" sz="2300" dirty="0">
                <a:highlight>
                  <a:srgbClr val="FFFF00"/>
                </a:highlight>
                <a:latin typeface="Comic Sans MS" panose="030F0902030302020204" pitchFamily="66" charset="0"/>
              </a:rPr>
              <a:t>-</a:t>
            </a:r>
            <a:r>
              <a:rPr lang="fr-FR" sz="2300" dirty="0" err="1">
                <a:highlight>
                  <a:srgbClr val="FFFF00"/>
                </a:highlight>
                <a:latin typeface="Comic Sans MS" panose="030F0902030302020204" pitchFamily="66" charset="0"/>
              </a:rPr>
              <a:t>développer</a:t>
            </a:r>
            <a:r>
              <a:rPr lang="fr-FR" sz="2300" dirty="0">
                <a:latin typeface="Comic Sans MS" panose="030F0902030302020204" pitchFamily="66" charset="0"/>
              </a:rPr>
              <a:t> chez l’élève des </a:t>
            </a:r>
            <a:r>
              <a:rPr lang="fr-FR" sz="2300" dirty="0" err="1">
                <a:highlight>
                  <a:srgbClr val="FFFF00"/>
                </a:highlight>
                <a:latin typeface="Comic Sans MS,Bold"/>
              </a:rPr>
              <a:t>compétences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 fondamentales </a:t>
            </a:r>
            <a:r>
              <a:rPr lang="fr-FR" sz="2300" dirty="0">
                <a:latin typeface="Comic Sans MS" panose="030F0902030302020204" pitchFamily="66" charset="0"/>
              </a:rPr>
              <a:t>comme l’observation, l’</a:t>
            </a:r>
            <a:r>
              <a:rPr lang="fr-FR" sz="2300" dirty="0" err="1">
                <a:latin typeface="Comic Sans MS" panose="030F0902030302020204" pitchFamily="66" charset="0"/>
              </a:rPr>
              <a:t>expérimentation</a:t>
            </a:r>
            <a:r>
              <a:rPr lang="fr-FR" sz="2300" dirty="0">
                <a:latin typeface="Comic Sans MS" panose="030F0902030302020204" pitchFamily="66" charset="0"/>
              </a:rPr>
              <a:t>, la </a:t>
            </a:r>
            <a:r>
              <a:rPr lang="fr-FR" sz="2300" dirty="0" err="1">
                <a:latin typeface="Comic Sans MS" panose="030F0902030302020204" pitchFamily="66" charset="0"/>
              </a:rPr>
              <a:t>modélisation</a:t>
            </a:r>
            <a:r>
              <a:rPr lang="fr-FR" sz="2300" dirty="0">
                <a:latin typeface="Comic Sans MS" panose="030F0902030302020204" pitchFamily="66" charset="0"/>
              </a:rPr>
              <a:t>, l’analyse, l’argumentation, etc.... indispensables à la poursuite d’</a:t>
            </a:r>
            <a:r>
              <a:rPr lang="fr-FR" sz="2300" dirty="0" err="1">
                <a:latin typeface="Comic Sans MS" panose="030F0902030302020204" pitchFamily="66" charset="0"/>
              </a:rPr>
              <a:t>études</a:t>
            </a:r>
            <a:r>
              <a:rPr lang="fr-FR" sz="2300" dirty="0">
                <a:latin typeface="Comic Sans MS" panose="030F0902030302020204" pitchFamily="66" charset="0"/>
              </a:rPr>
              <a:t> dans l’enseignement </a:t>
            </a:r>
            <a:r>
              <a:rPr lang="fr-FR" sz="2300" dirty="0" err="1">
                <a:latin typeface="Comic Sans MS" panose="030F0902030302020204" pitchFamily="66" charset="0"/>
              </a:rPr>
              <a:t>supérieur</a:t>
            </a:r>
            <a:r>
              <a:rPr lang="fr-FR" sz="2300" dirty="0">
                <a:latin typeface="Comic Sans MS" panose="030F0902030302020204" pitchFamily="66" charset="0"/>
              </a:rPr>
              <a:t> (notamment </a:t>
            </a:r>
            <a:r>
              <a:rPr lang="fr-FR" sz="2300" dirty="0" err="1">
                <a:latin typeface="Comic Sans MS" panose="030F0902030302020204" pitchFamily="66" charset="0"/>
              </a:rPr>
              <a:t>médecine</a:t>
            </a:r>
            <a:r>
              <a:rPr lang="fr-FR" sz="2300" dirty="0">
                <a:latin typeface="Comic Sans MS" panose="030F0902030302020204" pitchFamily="66" charset="0"/>
              </a:rPr>
              <a:t>, classes </a:t>
            </a:r>
            <a:r>
              <a:rPr lang="fr-FR" sz="2300" dirty="0" err="1">
                <a:latin typeface="Comic Sans MS" panose="030F0902030302020204" pitchFamily="66" charset="0"/>
              </a:rPr>
              <a:t>préparatoires</a:t>
            </a:r>
            <a:r>
              <a:rPr lang="fr-FR" sz="2300" dirty="0">
                <a:latin typeface="Comic Sans MS" panose="030F0902030302020204" pitchFamily="66" charset="0"/>
              </a:rPr>
              <a:t> </a:t>
            </a:r>
            <a:r>
              <a:rPr lang="fr-FR" sz="2300" dirty="0" err="1">
                <a:latin typeface="Comic Sans MS" panose="030F0902030302020204" pitchFamily="66" charset="0"/>
              </a:rPr>
              <a:t>vétérinaire</a:t>
            </a:r>
            <a:r>
              <a:rPr lang="fr-FR" sz="2300" dirty="0">
                <a:latin typeface="Comic Sans MS" panose="030F0902030302020204" pitchFamily="66" charset="0"/>
              </a:rPr>
              <a:t> ...). </a:t>
            </a:r>
            <a:endParaRPr lang="fr-FR" sz="2300" dirty="0"/>
          </a:p>
          <a:p>
            <a:r>
              <a:rPr lang="fr-FR" sz="2300" dirty="0">
                <a:latin typeface="Comic Sans MS,Bold"/>
              </a:rPr>
              <a:t>-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meilleure </a:t>
            </a:r>
            <a:r>
              <a:rPr lang="fr-FR" sz="2300" dirty="0" err="1">
                <a:highlight>
                  <a:srgbClr val="FFFF00"/>
                </a:highlight>
                <a:latin typeface="Comic Sans MS,Bold"/>
              </a:rPr>
              <a:t>compréhension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 du fonctionnement de son organisme</a:t>
            </a:r>
            <a:r>
              <a:rPr lang="fr-FR" sz="2300" dirty="0">
                <a:latin typeface="Comic Sans MS" panose="030F0902030302020204" pitchFamily="66" charset="0"/>
              </a:rPr>
              <a:t>, une 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approche </a:t>
            </a:r>
            <a:r>
              <a:rPr lang="fr-FR" sz="2300" dirty="0" err="1">
                <a:highlight>
                  <a:srgbClr val="FFFF00"/>
                </a:highlight>
                <a:latin typeface="Comic Sans MS,Bold"/>
              </a:rPr>
              <a:t>réfléchie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 des enjeux de santé publique </a:t>
            </a:r>
            <a:r>
              <a:rPr lang="fr-FR" sz="2300" dirty="0">
                <a:latin typeface="Comic Sans MS" panose="030F0902030302020204" pitchFamily="66" charset="0"/>
              </a:rPr>
              <a:t>et une </a:t>
            </a:r>
            <a:r>
              <a:rPr lang="fr-FR" sz="2300" dirty="0" err="1">
                <a:highlight>
                  <a:srgbClr val="FFFF00"/>
                </a:highlight>
                <a:latin typeface="Comic Sans MS,Bold"/>
              </a:rPr>
              <a:t>réflexion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 </a:t>
            </a:r>
            <a:r>
              <a:rPr lang="fr-FR" sz="2300" dirty="0" err="1">
                <a:highlight>
                  <a:srgbClr val="FFFF00"/>
                </a:highlight>
                <a:latin typeface="Comic Sans MS,Bold"/>
              </a:rPr>
              <a:t>éthique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 et civique sur la </a:t>
            </a:r>
            <a:r>
              <a:rPr lang="fr-FR" sz="2300" dirty="0" err="1">
                <a:highlight>
                  <a:srgbClr val="FFFF00"/>
                </a:highlight>
                <a:latin typeface="Comic Sans MS,Bold"/>
              </a:rPr>
              <a:t>sociéte</a:t>
            </a:r>
            <a:r>
              <a:rPr lang="fr-FR" sz="2300" dirty="0">
                <a:highlight>
                  <a:srgbClr val="FFFF00"/>
                </a:highlight>
                <a:latin typeface="Comic Sans MS,Bold"/>
              </a:rPr>
              <a:t>́ et l’environnement</a:t>
            </a:r>
            <a:r>
              <a:rPr lang="fr-FR" sz="2300" dirty="0">
                <a:latin typeface="Comic Sans MS" panose="030F0902030302020204" pitchFamily="66" charset="0"/>
              </a:rPr>
              <a:t>. </a:t>
            </a:r>
            <a:endParaRPr lang="fr-FR" sz="2300" dirty="0"/>
          </a:p>
          <a:p>
            <a:r>
              <a:rPr lang="fr-FR" sz="2300" dirty="0">
                <a:latin typeface="Comic Sans MS" panose="030F0902030302020204" pitchFamily="66" charset="0"/>
              </a:rPr>
              <a:t>- Il s’appuie sur des connaissances de physique-chimie, </a:t>
            </a:r>
            <a:r>
              <a:rPr lang="fr-FR" sz="2300" dirty="0" err="1">
                <a:latin typeface="Comic Sans MS" panose="030F0902030302020204" pitchFamily="66" charset="0"/>
              </a:rPr>
              <a:t>mathématiques</a:t>
            </a:r>
            <a:r>
              <a:rPr lang="fr-FR" sz="2300" dirty="0">
                <a:latin typeface="Comic Sans MS" panose="030F0902030302020204" pitchFamily="66" charset="0"/>
              </a:rPr>
              <a:t> et informatique acquises lors des </a:t>
            </a:r>
            <a:r>
              <a:rPr lang="fr-FR" sz="2300" dirty="0" err="1">
                <a:latin typeface="Comic Sans MS" panose="030F0902030302020204" pitchFamily="66" charset="0"/>
              </a:rPr>
              <a:t>précédentes</a:t>
            </a:r>
            <a:r>
              <a:rPr lang="fr-FR" sz="2300" dirty="0">
                <a:latin typeface="Comic Sans MS" panose="030F0902030302020204" pitchFamily="66" charset="0"/>
              </a:rPr>
              <a:t> </a:t>
            </a:r>
            <a:r>
              <a:rPr lang="fr-FR" sz="2300" dirty="0" err="1">
                <a:latin typeface="Comic Sans MS" panose="030F0902030302020204" pitchFamily="66" charset="0"/>
              </a:rPr>
              <a:t>années</a:t>
            </a:r>
            <a:r>
              <a:rPr lang="fr-FR" sz="2300" dirty="0">
                <a:latin typeface="Comic Sans MS" panose="030F0902030302020204" pitchFamily="66" charset="0"/>
              </a:rPr>
              <a:t> et les remobilise dans des contextes où l’élève en </a:t>
            </a:r>
            <a:r>
              <a:rPr lang="fr-FR" sz="2300" dirty="0" err="1">
                <a:latin typeface="Comic Sans MS" panose="030F0902030302020204" pitchFamily="66" charset="0"/>
              </a:rPr>
              <a:t>découvre</a:t>
            </a:r>
            <a:r>
              <a:rPr lang="fr-FR" sz="2300" dirty="0">
                <a:latin typeface="Comic Sans MS" panose="030F0902030302020204" pitchFamily="66" charset="0"/>
              </a:rPr>
              <a:t> d’autres applications. </a:t>
            </a:r>
            <a:endParaRPr lang="fr-FR" sz="23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261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65607"/>
            <a:ext cx="6767195" cy="427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w Cen MT"/>
                <a:cs typeface="Tw Cen MT"/>
              </a:rPr>
              <a:t>Maîtriser </a:t>
            </a:r>
            <a:r>
              <a:rPr sz="2000" dirty="0">
                <a:latin typeface="Tw Cen MT"/>
                <a:cs typeface="Tw Cen MT"/>
              </a:rPr>
              <a:t>des connaissances </a:t>
            </a:r>
            <a:r>
              <a:rPr sz="2000" spc="-5" dirty="0">
                <a:latin typeface="Tw Cen MT"/>
                <a:cs typeface="Tw Cen MT"/>
              </a:rPr>
              <a:t>validées</a:t>
            </a:r>
            <a:r>
              <a:rPr sz="2000" spc="-150" dirty="0">
                <a:latin typeface="Tw Cen MT"/>
                <a:cs typeface="Tw Cen MT"/>
              </a:rPr>
              <a:t> </a:t>
            </a:r>
            <a:r>
              <a:rPr sz="2000" spc="-5" dirty="0">
                <a:latin typeface="Tw Cen MT"/>
                <a:cs typeface="Tw Cen MT"/>
              </a:rPr>
              <a:t>scientifiquement</a:t>
            </a:r>
            <a:endParaRPr sz="2000">
              <a:latin typeface="Tw Cen MT"/>
              <a:cs typeface="Tw Cen MT"/>
            </a:endParaRPr>
          </a:p>
          <a:p>
            <a:pPr marL="240665" indent="-228600">
              <a:lnSpc>
                <a:spcPct val="100000"/>
              </a:lnSpc>
              <a:spcBef>
                <a:spcPts val="14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w Cen MT"/>
                <a:cs typeface="Tw Cen MT"/>
              </a:rPr>
              <a:t>Maîtriser </a:t>
            </a:r>
            <a:r>
              <a:rPr sz="2000" dirty="0">
                <a:latin typeface="Tw Cen MT"/>
                <a:cs typeface="Tw Cen MT"/>
              </a:rPr>
              <a:t>des modes </a:t>
            </a:r>
            <a:r>
              <a:rPr sz="2000" spc="-5" dirty="0">
                <a:latin typeface="Tw Cen MT"/>
                <a:cs typeface="Tw Cen MT"/>
              </a:rPr>
              <a:t>de raisonnement propres aux</a:t>
            </a:r>
            <a:r>
              <a:rPr sz="2000" spc="-16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sciences</a:t>
            </a:r>
            <a:endParaRPr sz="20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2000" dirty="0">
                <a:solidFill>
                  <a:srgbClr val="7030A0"/>
                </a:solidFill>
                <a:latin typeface="Tw Cen MT"/>
                <a:cs typeface="Tw Cen MT"/>
              </a:rPr>
              <a:t>= Acquérir </a:t>
            </a:r>
            <a:r>
              <a:rPr sz="2000" spc="-5" dirty="0">
                <a:solidFill>
                  <a:srgbClr val="7030A0"/>
                </a:solidFill>
                <a:latin typeface="Tw Cen MT"/>
                <a:cs typeface="Tw Cen MT"/>
              </a:rPr>
              <a:t>une culture scientifique</a:t>
            </a:r>
            <a:r>
              <a:rPr sz="2000" spc="-95" dirty="0">
                <a:solidFill>
                  <a:srgbClr val="7030A0"/>
                </a:solidFill>
                <a:latin typeface="Tw Cen MT"/>
                <a:cs typeface="Tw Cen MT"/>
              </a:rPr>
              <a:t> </a:t>
            </a:r>
            <a:r>
              <a:rPr sz="2000" dirty="0">
                <a:solidFill>
                  <a:srgbClr val="7030A0"/>
                </a:solidFill>
                <a:latin typeface="Tw Cen MT"/>
                <a:cs typeface="Tw Cen MT"/>
              </a:rPr>
              <a:t>solide</a:t>
            </a:r>
            <a:endParaRPr sz="20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w Cen MT"/>
                <a:cs typeface="Tw Cen MT"/>
              </a:rPr>
              <a:t>Développer un </a:t>
            </a:r>
            <a:r>
              <a:rPr sz="2000" dirty="0">
                <a:latin typeface="Tw Cen MT"/>
                <a:cs typeface="Tw Cen MT"/>
              </a:rPr>
              <a:t>esprit</a:t>
            </a:r>
            <a:r>
              <a:rPr sz="2000" spc="-95" dirty="0">
                <a:latin typeface="Tw Cen MT"/>
                <a:cs typeface="Tw Cen MT"/>
              </a:rPr>
              <a:t> </a:t>
            </a:r>
            <a:r>
              <a:rPr sz="2000" spc="-5" dirty="0">
                <a:latin typeface="Tw Cen MT"/>
                <a:cs typeface="Tw Cen MT"/>
              </a:rPr>
              <a:t>critique</a:t>
            </a:r>
            <a:endParaRPr sz="2000">
              <a:latin typeface="Tw Cen MT"/>
              <a:cs typeface="Tw Cen MT"/>
            </a:endParaRPr>
          </a:p>
          <a:p>
            <a:pPr marL="241300" indent="-228600">
              <a:lnSpc>
                <a:spcPct val="100000"/>
              </a:lnSpc>
              <a:spcBef>
                <a:spcPts val="14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w Cen MT"/>
                <a:cs typeface="Tw Cen MT"/>
              </a:rPr>
              <a:t>Devenir un </a:t>
            </a:r>
            <a:r>
              <a:rPr sz="2000" spc="-10" dirty="0">
                <a:latin typeface="Tw Cen MT"/>
                <a:cs typeface="Tw Cen MT"/>
              </a:rPr>
              <a:t>citoyen </a:t>
            </a:r>
            <a:r>
              <a:rPr sz="2000" spc="-5" dirty="0">
                <a:latin typeface="Tw Cen MT"/>
                <a:cs typeface="Tw Cen MT"/>
              </a:rPr>
              <a:t>responsable de </a:t>
            </a:r>
            <a:r>
              <a:rPr sz="2000" dirty="0">
                <a:latin typeface="Tw Cen MT"/>
                <a:cs typeface="Tw Cen MT"/>
              </a:rPr>
              <a:t>ses</a:t>
            </a:r>
            <a:r>
              <a:rPr sz="2000" spc="-125" dirty="0">
                <a:latin typeface="Tw Cen MT"/>
                <a:cs typeface="Tw Cen MT"/>
              </a:rPr>
              <a:t> </a:t>
            </a:r>
            <a:r>
              <a:rPr sz="2000" spc="15" dirty="0">
                <a:latin typeface="Tw Cen MT"/>
                <a:cs typeface="Tw Cen MT"/>
              </a:rPr>
              <a:t>choix</a:t>
            </a:r>
            <a:endParaRPr sz="20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sz="2000" dirty="0">
                <a:solidFill>
                  <a:srgbClr val="7030A0"/>
                </a:solidFill>
                <a:latin typeface="Tw Cen MT"/>
                <a:cs typeface="Tw Cen MT"/>
              </a:rPr>
              <a:t>= Appréhender le monde </a:t>
            </a:r>
            <a:r>
              <a:rPr sz="2000" spc="-5" dirty="0">
                <a:solidFill>
                  <a:srgbClr val="7030A0"/>
                </a:solidFill>
                <a:latin typeface="Tw Cen MT"/>
                <a:cs typeface="Tw Cen MT"/>
              </a:rPr>
              <a:t>actuel </a:t>
            </a:r>
            <a:r>
              <a:rPr sz="2000" dirty="0">
                <a:solidFill>
                  <a:srgbClr val="7030A0"/>
                </a:solidFill>
                <a:latin typeface="Tw Cen MT"/>
                <a:cs typeface="Tw Cen MT"/>
              </a:rPr>
              <a:t>et son</a:t>
            </a:r>
            <a:r>
              <a:rPr sz="2000" spc="-160" dirty="0">
                <a:solidFill>
                  <a:srgbClr val="7030A0"/>
                </a:solidFill>
                <a:latin typeface="Tw Cen MT"/>
                <a:cs typeface="Tw Cen MT"/>
              </a:rPr>
              <a:t> </a:t>
            </a:r>
            <a:r>
              <a:rPr sz="2000" spc="-5" dirty="0">
                <a:solidFill>
                  <a:srgbClr val="7030A0"/>
                </a:solidFill>
                <a:latin typeface="Tw Cen MT"/>
                <a:cs typeface="Tw Cen MT"/>
              </a:rPr>
              <a:t>évolution</a:t>
            </a:r>
            <a:endParaRPr sz="2000">
              <a:latin typeface="Tw Cen MT"/>
              <a:cs typeface="Tw Cen MT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5" dirty="0">
                <a:solidFill>
                  <a:srgbClr val="7030A0"/>
                </a:solidFill>
                <a:latin typeface="Tw Cen MT"/>
                <a:cs typeface="Tw Cen MT"/>
              </a:rPr>
              <a:t>Poursuivre </a:t>
            </a:r>
            <a:r>
              <a:rPr sz="2000" dirty="0">
                <a:solidFill>
                  <a:srgbClr val="7030A0"/>
                </a:solidFill>
                <a:latin typeface="Tw Cen MT"/>
                <a:cs typeface="Tw Cen MT"/>
              </a:rPr>
              <a:t>des études </a:t>
            </a:r>
            <a:r>
              <a:rPr sz="2000" spc="-5" dirty="0">
                <a:solidFill>
                  <a:srgbClr val="7030A0"/>
                </a:solidFill>
                <a:latin typeface="Tw Cen MT"/>
                <a:cs typeface="Tw Cen MT"/>
              </a:rPr>
              <a:t>scientifiques dans l’enseignement</a:t>
            </a:r>
            <a:r>
              <a:rPr sz="2000" spc="-60" dirty="0">
                <a:solidFill>
                  <a:srgbClr val="7030A0"/>
                </a:solidFill>
                <a:latin typeface="Tw Cen MT"/>
                <a:cs typeface="Tw Cen MT"/>
              </a:rPr>
              <a:t> </a:t>
            </a:r>
            <a:r>
              <a:rPr sz="2000" spc="-5" dirty="0">
                <a:solidFill>
                  <a:srgbClr val="7030A0"/>
                </a:solidFill>
                <a:latin typeface="Tw Cen MT"/>
                <a:cs typeface="Tw Cen MT"/>
              </a:rPr>
              <a:t>supérieur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035" y="646635"/>
            <a:ext cx="60432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3 </a:t>
            </a:r>
            <a:r>
              <a:rPr sz="3200" spc="-5" dirty="0"/>
              <a:t>OBJECTIFS DE </a:t>
            </a:r>
            <a:r>
              <a:rPr sz="3200" dirty="0"/>
              <a:t>LA SPÉCIALITÉ</a:t>
            </a:r>
            <a:r>
              <a:rPr sz="3200" spc="-35" dirty="0"/>
              <a:t> </a:t>
            </a:r>
            <a:r>
              <a:rPr sz="3200" spc="-5" dirty="0"/>
              <a:t>SVT</a:t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89186" y="974387"/>
          <a:ext cx="8435340" cy="5280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9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597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w Cen MT"/>
                          <a:cs typeface="Tw Cen MT"/>
                        </a:rPr>
                        <a:t>COMPETENCES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4FA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w Cen MT"/>
                          <a:cs typeface="Tw Cen MT"/>
                        </a:rPr>
                        <a:t>Exemples de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w Cen MT"/>
                          <a:cs typeface="Tw Cen MT"/>
                        </a:rPr>
                        <a:t>capacités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4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677545" marR="668655" indent="774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5" dirty="0">
                          <a:latin typeface="Tw Cen MT"/>
                          <a:cs typeface="Tw Cen MT"/>
                        </a:rPr>
                        <a:t>Maîtriser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des  </a:t>
                      </a:r>
                      <a:r>
                        <a:rPr sz="1800" b="1" spc="5" dirty="0">
                          <a:latin typeface="Tw Cen MT"/>
                          <a:cs typeface="Tw Cen MT"/>
                        </a:rPr>
                        <a:t>c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onn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a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i</a:t>
                      </a:r>
                      <a:r>
                        <a:rPr sz="1800" b="1" spc="-15" dirty="0">
                          <a:latin typeface="Tw Cen MT"/>
                          <a:cs typeface="Tw Cen MT"/>
                        </a:rPr>
                        <a:t>s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sa</a:t>
                      </a:r>
                      <a:r>
                        <a:rPr sz="1800" b="1" spc="-10" dirty="0">
                          <a:latin typeface="Tw Cen MT"/>
                          <a:cs typeface="Tw Cen MT"/>
                        </a:rPr>
                        <a:t>nc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es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DEFE9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spc="-10" dirty="0">
                          <a:latin typeface="Tw Cen MT"/>
                          <a:cs typeface="Tw Cen MT"/>
                        </a:rPr>
                        <a:t>Restituer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des</a:t>
                      </a:r>
                      <a:r>
                        <a:rPr sz="1800" spc="-2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connaissances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dirty="0">
                          <a:latin typeface="Tw Cen MT"/>
                          <a:cs typeface="Tw Cen MT"/>
                        </a:rPr>
                        <a:t>Utiliser ses</a:t>
                      </a:r>
                      <a:r>
                        <a:rPr sz="1800" spc="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connaissances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669">
                <a:tc>
                  <a:txBody>
                    <a:bodyPr/>
                    <a:lstStyle/>
                    <a:p>
                      <a:pPr marL="773430" marR="187325" indent="-5778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dirty="0">
                          <a:latin typeface="Tw Cen MT"/>
                          <a:cs typeface="Tw Cen MT"/>
                        </a:rPr>
                        <a:t>Pratiquer des</a:t>
                      </a:r>
                      <a:r>
                        <a:rPr sz="1800" b="1" spc="-114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démarches  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scientifiques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6DCEC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spc="-5" dirty="0">
                          <a:latin typeface="Tw Cen MT"/>
                          <a:cs typeface="Tw Cen MT"/>
                        </a:rPr>
                        <a:t>Concevoir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une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stratégie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pour répondre à un</a:t>
                      </a:r>
                      <a:r>
                        <a:rPr sz="1800" spc="-11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problème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dirty="0">
                          <a:latin typeface="Tw Cen MT"/>
                          <a:cs typeface="Tw Cen MT"/>
                        </a:rPr>
                        <a:t>Interpréter des résultats et</a:t>
                      </a:r>
                      <a:r>
                        <a:rPr sz="1800" spc="-4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conclure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6D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5" dirty="0">
                          <a:latin typeface="Tw Cen MT"/>
                          <a:cs typeface="Tw Cen MT"/>
                        </a:rPr>
                        <a:t>Concevoir, </a:t>
                      </a:r>
                      <a:r>
                        <a:rPr sz="1800" b="1" spc="-10" dirty="0">
                          <a:latin typeface="Tw Cen MT"/>
                          <a:cs typeface="Tw Cen MT"/>
                        </a:rPr>
                        <a:t>créer,</a:t>
                      </a:r>
                      <a:r>
                        <a:rPr sz="1800" b="1" spc="-7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réaliser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6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dirty="0">
                          <a:latin typeface="Tw Cen MT"/>
                          <a:cs typeface="Tw Cen MT"/>
                        </a:rPr>
                        <a:t>Mettre en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œuvre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un</a:t>
                      </a:r>
                      <a:r>
                        <a:rPr sz="1800" spc="-1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protocole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dirty="0">
                          <a:latin typeface="Tw Cen MT"/>
                          <a:cs typeface="Tw Cen MT"/>
                        </a:rPr>
                        <a:t>Utiliser un appareil</a:t>
                      </a:r>
                      <a:r>
                        <a:rPr sz="1800" spc="-3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d’observation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dirty="0">
                          <a:latin typeface="Tw Cen MT"/>
                          <a:cs typeface="Tw Cen MT"/>
                        </a:rPr>
                        <a:t>Utiliser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l’outil</a:t>
                      </a:r>
                      <a:r>
                        <a:rPr sz="1800" spc="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informatique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dirty="0">
                          <a:latin typeface="Tw Cen MT"/>
                          <a:cs typeface="Tw Cen MT"/>
                        </a:rPr>
                        <a:t>Pratiquer des</a:t>
                      </a:r>
                      <a:r>
                        <a:rPr sz="1800" b="1" spc="-6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langages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6DCEC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dirty="0">
                          <a:latin typeface="Tw Cen MT"/>
                          <a:cs typeface="Tw Cen MT"/>
                        </a:rPr>
                        <a:t>Réaliser un tableau, </a:t>
                      </a:r>
                      <a:r>
                        <a:rPr sz="1800" spc="-10" dirty="0">
                          <a:latin typeface="Tw Cen MT"/>
                          <a:cs typeface="Tw Cen MT"/>
                        </a:rPr>
                        <a:t>graphique, </a:t>
                      </a:r>
                      <a:r>
                        <a:rPr sz="1800" spc="10" dirty="0">
                          <a:latin typeface="Tw Cen MT"/>
                          <a:cs typeface="Tw Cen MT"/>
                        </a:rPr>
                        <a:t>schéma,</a:t>
                      </a:r>
                      <a:r>
                        <a:rPr sz="1800" spc="-8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dessin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spc="-5" dirty="0">
                          <a:latin typeface="Tw Cen MT"/>
                          <a:cs typeface="Tw Cen MT"/>
                        </a:rPr>
                        <a:t>Rédiger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un</a:t>
                      </a:r>
                      <a:r>
                        <a:rPr sz="1800" spc="-2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10" dirty="0">
                          <a:latin typeface="Tw Cen MT"/>
                          <a:cs typeface="Tw Cen MT"/>
                        </a:rPr>
                        <a:t>texte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6D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239395" marR="231775" indent="1981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5" dirty="0">
                          <a:latin typeface="Tw Cen MT"/>
                          <a:cs typeface="Tw Cen MT"/>
                        </a:rPr>
                        <a:t>Utiliser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des outils et  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mobiliser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des</a:t>
                      </a:r>
                      <a:r>
                        <a:rPr sz="1800" b="1" spc="-9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méthodes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6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spc="-5" dirty="0">
                          <a:latin typeface="Tw Cen MT"/>
                          <a:cs typeface="Tw Cen MT"/>
                        </a:rPr>
                        <a:t>Organiser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son</a:t>
                      </a:r>
                      <a:r>
                        <a:rPr sz="1800" spc="-1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10" dirty="0">
                          <a:latin typeface="Tw Cen MT"/>
                          <a:cs typeface="Tw Cen MT"/>
                        </a:rPr>
                        <a:t>travail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spc="-15" dirty="0">
                          <a:latin typeface="Tw Cen MT"/>
                          <a:cs typeface="Tw Cen MT"/>
                        </a:rPr>
                        <a:t>Travailler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en</a:t>
                      </a:r>
                      <a:r>
                        <a:rPr sz="1800" spc="-1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binôme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44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291465" marR="112395" indent="-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5" dirty="0">
                          <a:latin typeface="Tw Cen MT"/>
                          <a:cs typeface="Tw Cen MT"/>
                        </a:rPr>
                        <a:t>Adopter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un</a:t>
                      </a:r>
                      <a:r>
                        <a:rPr sz="1800" b="1" spc="-12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spc="5" dirty="0">
                          <a:latin typeface="Tw Cen MT"/>
                          <a:cs typeface="Tw Cen MT"/>
                        </a:rPr>
                        <a:t>comportement  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éthique </a:t>
                      </a:r>
                      <a:r>
                        <a:rPr sz="1800" b="1" dirty="0">
                          <a:latin typeface="Tw Cen MT"/>
                          <a:cs typeface="Tw Cen MT"/>
                        </a:rPr>
                        <a:t>et</a:t>
                      </a:r>
                      <a:r>
                        <a:rPr sz="1800" b="1" spc="-5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b="1" spc="-5" dirty="0">
                          <a:latin typeface="Tw Cen MT"/>
                          <a:cs typeface="Tw Cen MT"/>
                        </a:rPr>
                        <a:t>responsable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6DCEC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Wingdings"/>
                        <a:buChar char=""/>
                        <a:tabLst>
                          <a:tab pos="264160" algn="l"/>
                        </a:tabLst>
                      </a:pPr>
                      <a:r>
                        <a:rPr sz="1800" spc="-10" dirty="0">
                          <a:latin typeface="Tw Cen MT"/>
                          <a:cs typeface="Tw Cen MT"/>
                        </a:rPr>
                        <a:t>Respecter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des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individus,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des biens et des règles de</a:t>
                      </a:r>
                      <a:r>
                        <a:rPr sz="1800" spc="-9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sécurité</a:t>
                      </a:r>
                      <a:endParaRPr sz="1800">
                        <a:latin typeface="Tw Cen MT"/>
                        <a:cs typeface="Tw Cen MT"/>
                      </a:endParaRPr>
                    </a:p>
                    <a:p>
                      <a:pPr marL="263525" marR="82550" indent="-172720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3525" algn="l"/>
                        </a:tabLst>
                      </a:pPr>
                      <a:r>
                        <a:rPr sz="1800" spc="-5" dirty="0">
                          <a:latin typeface="Tw Cen MT"/>
                          <a:cs typeface="Tw Cen MT"/>
                        </a:rPr>
                        <a:t>Fonder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ses </a:t>
                      </a:r>
                      <a:r>
                        <a:rPr sz="1800" spc="10" dirty="0">
                          <a:latin typeface="Tw Cen MT"/>
                          <a:cs typeface="Tw Cen MT"/>
                        </a:rPr>
                        <a:t>choix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de comportement vis-à-vis de sa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santé,  </a:t>
                      </a:r>
                      <a:r>
                        <a:rPr sz="1800" dirty="0">
                          <a:latin typeface="Tw Cen MT"/>
                          <a:cs typeface="Tw Cen MT"/>
                        </a:rPr>
                        <a:t>de</a:t>
                      </a:r>
                      <a:r>
                        <a:rPr sz="1800" spc="-1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800" spc="-5" dirty="0">
                          <a:latin typeface="Tw Cen MT"/>
                          <a:cs typeface="Tw Cen MT"/>
                        </a:rPr>
                        <a:t>l’environnement</a:t>
                      </a:r>
                      <a:endParaRPr sz="1800">
                        <a:latin typeface="Tw Cen MT"/>
                        <a:cs typeface="Tw Cen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6D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1078" y="219284"/>
            <a:ext cx="71424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COMPÉTENCES </a:t>
            </a:r>
            <a:r>
              <a:rPr sz="3200" spc="-5" dirty="0"/>
              <a:t>DÉVELOPPÉES </a:t>
            </a:r>
            <a:r>
              <a:rPr sz="3200" dirty="0"/>
              <a:t>EN SPÉ</a:t>
            </a:r>
            <a:r>
              <a:rPr sz="3200" spc="-80" dirty="0"/>
              <a:t> </a:t>
            </a:r>
            <a:r>
              <a:rPr sz="3200" spc="-5" dirty="0"/>
              <a:t>SVT</a:t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7582" y="1169383"/>
            <a:ext cx="3168650" cy="17322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900" spc="-75" dirty="0">
                <a:latin typeface="Tw Cen MT"/>
                <a:cs typeface="Tw Cen MT"/>
              </a:rPr>
              <a:t>TRAVAUX</a:t>
            </a:r>
            <a:r>
              <a:rPr sz="2900" spc="-95" dirty="0">
                <a:latin typeface="Tw Cen MT"/>
                <a:cs typeface="Tw Cen MT"/>
              </a:rPr>
              <a:t> </a:t>
            </a:r>
            <a:r>
              <a:rPr sz="2900" spc="-15" dirty="0">
                <a:latin typeface="Tw Cen MT"/>
                <a:cs typeface="Tw Cen MT"/>
              </a:rPr>
              <a:t>PRATIQUES</a:t>
            </a:r>
            <a:endParaRPr sz="2900">
              <a:latin typeface="Tw Cen MT"/>
              <a:cs typeface="Tw Cen MT"/>
            </a:endParaRPr>
          </a:p>
          <a:p>
            <a:pPr marL="410209" marR="401320" algn="ctr">
              <a:lnSpc>
                <a:spcPts val="4490"/>
              </a:lnSpc>
              <a:spcBef>
                <a:spcPts val="300"/>
              </a:spcBef>
            </a:pPr>
            <a:r>
              <a:rPr sz="2900" dirty="0">
                <a:latin typeface="Tw Cen MT"/>
                <a:cs typeface="Tw Cen MT"/>
              </a:rPr>
              <a:t>2h </a:t>
            </a:r>
            <a:r>
              <a:rPr sz="2900" spc="5" dirty="0">
                <a:latin typeface="Tw Cen MT"/>
                <a:cs typeface="Tw Cen MT"/>
              </a:rPr>
              <a:t>par</a:t>
            </a:r>
            <a:r>
              <a:rPr sz="2900" spc="-100" dirty="0">
                <a:latin typeface="Tw Cen MT"/>
                <a:cs typeface="Tw Cen MT"/>
              </a:rPr>
              <a:t> </a:t>
            </a:r>
            <a:r>
              <a:rPr sz="2900" spc="-15" dirty="0">
                <a:latin typeface="Tw Cen MT"/>
                <a:cs typeface="Tw Cen MT"/>
              </a:rPr>
              <a:t>semaine,  </a:t>
            </a:r>
            <a:r>
              <a:rPr sz="2900" dirty="0">
                <a:latin typeface="Tw Cen MT"/>
                <a:cs typeface="Tw Cen MT"/>
              </a:rPr>
              <a:t>en</a:t>
            </a:r>
            <a:r>
              <a:rPr sz="2900" spc="-15" dirty="0">
                <a:latin typeface="Tw Cen MT"/>
                <a:cs typeface="Tw Cen MT"/>
              </a:rPr>
              <a:t> </a:t>
            </a:r>
            <a:r>
              <a:rPr sz="2900" spc="-10" dirty="0">
                <a:latin typeface="Tw Cen MT"/>
                <a:cs typeface="Tw Cen MT"/>
              </a:rPr>
              <a:t>groupe</a:t>
            </a:r>
            <a:endParaRPr sz="2900">
              <a:latin typeface="Tw Cen MT"/>
              <a:cs typeface="Tw Cen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3102" y="610631"/>
            <a:ext cx="57175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OUTILS </a:t>
            </a:r>
            <a:r>
              <a:rPr sz="3200" dirty="0"/>
              <a:t>ET </a:t>
            </a:r>
            <a:r>
              <a:rPr sz="3200" spc="-5" dirty="0"/>
              <a:t>SUPPORTS </a:t>
            </a:r>
            <a:r>
              <a:rPr sz="3200" dirty="0"/>
              <a:t>EN SPÉ</a:t>
            </a:r>
            <a:r>
              <a:rPr sz="3200" spc="-40" dirty="0"/>
              <a:t> </a:t>
            </a:r>
            <a:r>
              <a:rPr sz="3200" spc="-5" dirty="0"/>
              <a:t>SVT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79831" y="1437132"/>
            <a:ext cx="2513075" cy="3566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50039-FB8B-3B4B-B825-588CB5E36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943" y="1122171"/>
            <a:ext cx="2971292" cy="40189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728BE9-83FC-4F49-9C47-6DBC5E57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28477">
            <a:off x="4638298" y="2078619"/>
            <a:ext cx="1476251" cy="3124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33EDF8-9F1F-E949-A639-14B1D1BA0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232" y="4577460"/>
            <a:ext cx="3429000" cy="22223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87E28AE-58BF-A34B-95CA-9099137C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88" y="444822"/>
            <a:ext cx="4020312" cy="402031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842655"/>
            <a:ext cx="4248912" cy="2007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85" y="2431688"/>
            <a:ext cx="3214115" cy="2410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85" y="1052837"/>
            <a:ext cx="2240280" cy="1366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3088" y="722002"/>
            <a:ext cx="22402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w Cen MT"/>
                <a:cs typeface="Tw Cen MT"/>
              </a:rPr>
              <a:t>OUTILS</a:t>
            </a:r>
            <a:r>
              <a:rPr sz="2000" spc="-9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NUMÉRIQUES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99844" y="206683"/>
            <a:ext cx="57175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0000"/>
                </a:solidFill>
                <a:latin typeface="Tw Cen MT"/>
                <a:cs typeface="Tw Cen MT"/>
              </a:rPr>
              <a:t>OUTILS </a:t>
            </a:r>
            <a:r>
              <a:rPr sz="3200" b="1" dirty="0">
                <a:solidFill>
                  <a:srgbClr val="FF0000"/>
                </a:solidFill>
                <a:latin typeface="Tw Cen MT"/>
                <a:cs typeface="Tw Cen MT"/>
              </a:rPr>
              <a:t>ET </a:t>
            </a:r>
            <a:r>
              <a:rPr sz="3200" b="1" spc="-5" dirty="0">
                <a:solidFill>
                  <a:srgbClr val="FF0000"/>
                </a:solidFill>
                <a:latin typeface="Tw Cen MT"/>
                <a:cs typeface="Tw Cen MT"/>
              </a:rPr>
              <a:t>SUPPORTS </a:t>
            </a:r>
            <a:r>
              <a:rPr sz="3200" b="1" dirty="0">
                <a:solidFill>
                  <a:srgbClr val="FF0000"/>
                </a:solidFill>
                <a:latin typeface="Tw Cen MT"/>
                <a:cs typeface="Tw Cen MT"/>
              </a:rPr>
              <a:t>EN SPÉ</a:t>
            </a:r>
            <a:r>
              <a:rPr sz="3200" b="1" spc="-40" dirty="0">
                <a:solidFill>
                  <a:srgbClr val="FF0000"/>
                </a:solidFill>
                <a:latin typeface="Tw Cen MT"/>
                <a:cs typeface="Tw Cen MT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Tw Cen MT"/>
                <a:cs typeface="Tw Cen MT"/>
              </a:rPr>
              <a:t>SVT</a:t>
            </a:r>
            <a:endParaRPr sz="3200" dirty="0">
              <a:latin typeface="Tw Cen MT"/>
              <a:cs typeface="Tw Cen M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AD4805-3172-3446-A3CD-F027C0DA1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088" y="3810000"/>
            <a:ext cx="4248912" cy="37078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46635"/>
            <a:ext cx="74675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PROGRAMME </a:t>
            </a:r>
            <a:r>
              <a:rPr sz="3200" dirty="0"/>
              <a:t>SPÉ </a:t>
            </a:r>
            <a:r>
              <a:rPr sz="3200" spc="-5" dirty="0"/>
              <a:t>SVT</a:t>
            </a:r>
            <a:r>
              <a:rPr sz="3200" spc="-75" dirty="0"/>
              <a:t> </a:t>
            </a:r>
            <a:r>
              <a:rPr lang="fr-FR" sz="3200" spc="10" dirty="0"/>
              <a:t>PREMIERE</a:t>
            </a:r>
            <a:endParaRPr sz="3150" baseline="25132" dirty="0"/>
          </a:p>
        </p:txBody>
      </p:sp>
      <p:sp>
        <p:nvSpPr>
          <p:cNvPr id="3" name="object 3"/>
          <p:cNvSpPr/>
          <p:nvPr/>
        </p:nvSpPr>
        <p:spPr>
          <a:xfrm>
            <a:off x="3297935" y="1661159"/>
            <a:ext cx="2548127" cy="4486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276" y="1656585"/>
            <a:ext cx="2519680" cy="4464050"/>
          </a:xfrm>
          <a:custGeom>
            <a:avLst/>
            <a:gdLst/>
            <a:ahLst/>
            <a:cxnLst/>
            <a:rect l="l" t="t" r="r" b="b"/>
            <a:pathLst>
              <a:path w="2519680" h="4464050">
                <a:moveTo>
                  <a:pt x="2099297" y="0"/>
                </a:moveTo>
                <a:lnTo>
                  <a:pt x="419874" y="0"/>
                </a:lnTo>
                <a:lnTo>
                  <a:pt x="370908" y="2824"/>
                </a:lnTo>
                <a:lnTo>
                  <a:pt x="323601" y="11089"/>
                </a:lnTo>
                <a:lnTo>
                  <a:pt x="278268" y="24478"/>
                </a:lnTo>
                <a:lnTo>
                  <a:pt x="235224" y="42676"/>
                </a:lnTo>
                <a:lnTo>
                  <a:pt x="194785" y="65369"/>
                </a:lnTo>
                <a:lnTo>
                  <a:pt x="157264" y="92242"/>
                </a:lnTo>
                <a:lnTo>
                  <a:pt x="122978" y="122978"/>
                </a:lnTo>
                <a:lnTo>
                  <a:pt x="92242" y="157264"/>
                </a:lnTo>
                <a:lnTo>
                  <a:pt x="65369" y="194785"/>
                </a:lnTo>
                <a:lnTo>
                  <a:pt x="42676" y="235224"/>
                </a:lnTo>
                <a:lnTo>
                  <a:pt x="24478" y="278268"/>
                </a:lnTo>
                <a:lnTo>
                  <a:pt x="11089" y="323601"/>
                </a:lnTo>
                <a:lnTo>
                  <a:pt x="2824" y="370908"/>
                </a:lnTo>
                <a:lnTo>
                  <a:pt x="0" y="419874"/>
                </a:lnTo>
                <a:lnTo>
                  <a:pt x="0" y="4043921"/>
                </a:lnTo>
                <a:lnTo>
                  <a:pt x="2824" y="4092887"/>
                </a:lnTo>
                <a:lnTo>
                  <a:pt x="11089" y="4140194"/>
                </a:lnTo>
                <a:lnTo>
                  <a:pt x="24478" y="4185527"/>
                </a:lnTo>
                <a:lnTo>
                  <a:pt x="42676" y="4228571"/>
                </a:lnTo>
                <a:lnTo>
                  <a:pt x="65369" y="4269010"/>
                </a:lnTo>
                <a:lnTo>
                  <a:pt x="92242" y="4306531"/>
                </a:lnTo>
                <a:lnTo>
                  <a:pt x="122978" y="4340817"/>
                </a:lnTo>
                <a:lnTo>
                  <a:pt x="157264" y="4371553"/>
                </a:lnTo>
                <a:lnTo>
                  <a:pt x="194785" y="4398426"/>
                </a:lnTo>
                <a:lnTo>
                  <a:pt x="235224" y="4421119"/>
                </a:lnTo>
                <a:lnTo>
                  <a:pt x="278268" y="4439317"/>
                </a:lnTo>
                <a:lnTo>
                  <a:pt x="323601" y="4452706"/>
                </a:lnTo>
                <a:lnTo>
                  <a:pt x="370908" y="4460971"/>
                </a:lnTo>
                <a:lnTo>
                  <a:pt x="419874" y="4463795"/>
                </a:lnTo>
                <a:lnTo>
                  <a:pt x="2099297" y="4463795"/>
                </a:lnTo>
                <a:lnTo>
                  <a:pt x="2148263" y="4460971"/>
                </a:lnTo>
                <a:lnTo>
                  <a:pt x="2195570" y="4452706"/>
                </a:lnTo>
                <a:lnTo>
                  <a:pt x="2240903" y="4439317"/>
                </a:lnTo>
                <a:lnTo>
                  <a:pt x="2283947" y="4421119"/>
                </a:lnTo>
                <a:lnTo>
                  <a:pt x="2324386" y="4398426"/>
                </a:lnTo>
                <a:lnTo>
                  <a:pt x="2361907" y="4371553"/>
                </a:lnTo>
                <a:lnTo>
                  <a:pt x="2396193" y="4340817"/>
                </a:lnTo>
                <a:lnTo>
                  <a:pt x="2426929" y="4306531"/>
                </a:lnTo>
                <a:lnTo>
                  <a:pt x="2453802" y="4269010"/>
                </a:lnTo>
                <a:lnTo>
                  <a:pt x="2476495" y="4228571"/>
                </a:lnTo>
                <a:lnTo>
                  <a:pt x="2494693" y="4185527"/>
                </a:lnTo>
                <a:lnTo>
                  <a:pt x="2508082" y="4140194"/>
                </a:lnTo>
                <a:lnTo>
                  <a:pt x="2516347" y="4092887"/>
                </a:lnTo>
                <a:lnTo>
                  <a:pt x="2519172" y="4043921"/>
                </a:lnTo>
                <a:lnTo>
                  <a:pt x="2519172" y="419874"/>
                </a:lnTo>
                <a:lnTo>
                  <a:pt x="2516347" y="370908"/>
                </a:lnTo>
                <a:lnTo>
                  <a:pt x="2508082" y="323601"/>
                </a:lnTo>
                <a:lnTo>
                  <a:pt x="2494693" y="278268"/>
                </a:lnTo>
                <a:lnTo>
                  <a:pt x="2476495" y="235224"/>
                </a:lnTo>
                <a:lnTo>
                  <a:pt x="2453802" y="194785"/>
                </a:lnTo>
                <a:lnTo>
                  <a:pt x="2426929" y="157264"/>
                </a:lnTo>
                <a:lnTo>
                  <a:pt x="2396193" y="122978"/>
                </a:lnTo>
                <a:lnTo>
                  <a:pt x="2361907" y="92242"/>
                </a:lnTo>
                <a:lnTo>
                  <a:pt x="2324386" y="65369"/>
                </a:lnTo>
                <a:lnTo>
                  <a:pt x="2283947" y="42676"/>
                </a:lnTo>
                <a:lnTo>
                  <a:pt x="2240903" y="24478"/>
                </a:lnTo>
                <a:lnTo>
                  <a:pt x="2195570" y="11089"/>
                </a:lnTo>
                <a:lnTo>
                  <a:pt x="2148263" y="2824"/>
                </a:lnTo>
                <a:lnTo>
                  <a:pt x="2099297" y="0"/>
                </a:lnTo>
                <a:close/>
              </a:path>
            </a:pathLst>
          </a:custGeom>
          <a:solidFill>
            <a:srgbClr val="8ACF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276" y="1656585"/>
            <a:ext cx="2519680" cy="4464050"/>
          </a:xfrm>
          <a:custGeom>
            <a:avLst/>
            <a:gdLst/>
            <a:ahLst/>
            <a:cxnLst/>
            <a:rect l="l" t="t" r="r" b="b"/>
            <a:pathLst>
              <a:path w="2519680" h="4464050">
                <a:moveTo>
                  <a:pt x="0" y="419874"/>
                </a:moveTo>
                <a:lnTo>
                  <a:pt x="2824" y="370908"/>
                </a:lnTo>
                <a:lnTo>
                  <a:pt x="11089" y="323601"/>
                </a:lnTo>
                <a:lnTo>
                  <a:pt x="24478" y="278268"/>
                </a:lnTo>
                <a:lnTo>
                  <a:pt x="42676" y="235224"/>
                </a:lnTo>
                <a:lnTo>
                  <a:pt x="65369" y="194785"/>
                </a:lnTo>
                <a:lnTo>
                  <a:pt x="92242" y="157264"/>
                </a:lnTo>
                <a:lnTo>
                  <a:pt x="122978" y="122978"/>
                </a:lnTo>
                <a:lnTo>
                  <a:pt x="157264" y="92242"/>
                </a:lnTo>
                <a:lnTo>
                  <a:pt x="194785" y="65369"/>
                </a:lnTo>
                <a:lnTo>
                  <a:pt x="235224" y="42676"/>
                </a:lnTo>
                <a:lnTo>
                  <a:pt x="278268" y="24478"/>
                </a:lnTo>
                <a:lnTo>
                  <a:pt x="323601" y="11089"/>
                </a:lnTo>
                <a:lnTo>
                  <a:pt x="370908" y="2824"/>
                </a:lnTo>
                <a:lnTo>
                  <a:pt x="419874" y="0"/>
                </a:lnTo>
                <a:lnTo>
                  <a:pt x="2099297" y="0"/>
                </a:lnTo>
                <a:lnTo>
                  <a:pt x="2148263" y="2824"/>
                </a:lnTo>
                <a:lnTo>
                  <a:pt x="2195570" y="11089"/>
                </a:lnTo>
                <a:lnTo>
                  <a:pt x="2240903" y="24478"/>
                </a:lnTo>
                <a:lnTo>
                  <a:pt x="2283947" y="42676"/>
                </a:lnTo>
                <a:lnTo>
                  <a:pt x="2324386" y="65369"/>
                </a:lnTo>
                <a:lnTo>
                  <a:pt x="2361907" y="92242"/>
                </a:lnTo>
                <a:lnTo>
                  <a:pt x="2396193" y="122978"/>
                </a:lnTo>
                <a:lnTo>
                  <a:pt x="2426929" y="157264"/>
                </a:lnTo>
                <a:lnTo>
                  <a:pt x="2453802" y="194785"/>
                </a:lnTo>
                <a:lnTo>
                  <a:pt x="2476495" y="235224"/>
                </a:lnTo>
                <a:lnTo>
                  <a:pt x="2494693" y="278268"/>
                </a:lnTo>
                <a:lnTo>
                  <a:pt x="2508082" y="323601"/>
                </a:lnTo>
                <a:lnTo>
                  <a:pt x="2516347" y="370908"/>
                </a:lnTo>
                <a:lnTo>
                  <a:pt x="2519172" y="419874"/>
                </a:lnTo>
                <a:lnTo>
                  <a:pt x="2519172" y="4043921"/>
                </a:lnTo>
                <a:lnTo>
                  <a:pt x="2516347" y="4092887"/>
                </a:lnTo>
                <a:lnTo>
                  <a:pt x="2508082" y="4140194"/>
                </a:lnTo>
                <a:lnTo>
                  <a:pt x="2494693" y="4185527"/>
                </a:lnTo>
                <a:lnTo>
                  <a:pt x="2476495" y="4228571"/>
                </a:lnTo>
                <a:lnTo>
                  <a:pt x="2453802" y="4269010"/>
                </a:lnTo>
                <a:lnTo>
                  <a:pt x="2426929" y="4306531"/>
                </a:lnTo>
                <a:lnTo>
                  <a:pt x="2396193" y="4340817"/>
                </a:lnTo>
                <a:lnTo>
                  <a:pt x="2361907" y="4371553"/>
                </a:lnTo>
                <a:lnTo>
                  <a:pt x="2324386" y="4398426"/>
                </a:lnTo>
                <a:lnTo>
                  <a:pt x="2283947" y="4421119"/>
                </a:lnTo>
                <a:lnTo>
                  <a:pt x="2240903" y="4439317"/>
                </a:lnTo>
                <a:lnTo>
                  <a:pt x="2195570" y="4452706"/>
                </a:lnTo>
                <a:lnTo>
                  <a:pt x="2148263" y="4460971"/>
                </a:lnTo>
                <a:lnTo>
                  <a:pt x="2099297" y="4463795"/>
                </a:lnTo>
                <a:lnTo>
                  <a:pt x="419874" y="4463795"/>
                </a:lnTo>
                <a:lnTo>
                  <a:pt x="370908" y="4460971"/>
                </a:lnTo>
                <a:lnTo>
                  <a:pt x="323601" y="4452706"/>
                </a:lnTo>
                <a:lnTo>
                  <a:pt x="278268" y="4439317"/>
                </a:lnTo>
                <a:lnTo>
                  <a:pt x="235224" y="4421119"/>
                </a:lnTo>
                <a:lnTo>
                  <a:pt x="194785" y="4398426"/>
                </a:lnTo>
                <a:lnTo>
                  <a:pt x="157264" y="4371553"/>
                </a:lnTo>
                <a:lnTo>
                  <a:pt x="122978" y="4340817"/>
                </a:lnTo>
                <a:lnTo>
                  <a:pt x="92242" y="4306531"/>
                </a:lnTo>
                <a:lnTo>
                  <a:pt x="65369" y="4269010"/>
                </a:lnTo>
                <a:lnTo>
                  <a:pt x="42676" y="4228571"/>
                </a:lnTo>
                <a:lnTo>
                  <a:pt x="24478" y="4185527"/>
                </a:lnTo>
                <a:lnTo>
                  <a:pt x="11089" y="4140194"/>
                </a:lnTo>
                <a:lnTo>
                  <a:pt x="2824" y="4092887"/>
                </a:lnTo>
                <a:lnTo>
                  <a:pt x="0" y="4043921"/>
                </a:lnTo>
                <a:lnTo>
                  <a:pt x="0" y="419874"/>
                </a:lnTo>
                <a:close/>
              </a:path>
            </a:pathLst>
          </a:custGeom>
          <a:ln w="15240">
            <a:solidFill>
              <a:srgbClr val="274F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0551" y="1656588"/>
            <a:ext cx="2548127" cy="448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2139" y="1937660"/>
            <a:ext cx="1273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 marR="5080" indent="-47625">
              <a:lnSpc>
                <a:spcPct val="100000"/>
              </a:lnSpc>
              <a:spcBef>
                <a:spcPts val="100"/>
              </a:spcBef>
            </a:pP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TERRE VIE</a:t>
            </a:r>
            <a:r>
              <a:rPr sz="1800" b="1" u="heavy" spc="-9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ET </a:t>
            </a:r>
            <a:r>
              <a:rPr sz="1800" b="1" dirty="0">
                <a:latin typeface="Tw Cen MT"/>
                <a:cs typeface="Tw Cen MT"/>
              </a:rPr>
              <a:t> 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EVOLUTION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4061" y="3036463"/>
            <a:ext cx="121158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600" b="1" spc="-40" dirty="0">
                <a:latin typeface="Tw Cen MT"/>
                <a:cs typeface="Tw Cen MT"/>
              </a:rPr>
              <a:t>T</a:t>
            </a:r>
            <a:r>
              <a:rPr sz="1600" b="1" spc="10" dirty="0">
                <a:latin typeface="Tw Cen MT"/>
                <a:cs typeface="Tw Cen MT"/>
              </a:rPr>
              <a:t>r</a:t>
            </a:r>
            <a:r>
              <a:rPr sz="1600" b="1" spc="-10" dirty="0">
                <a:latin typeface="Tw Cen MT"/>
                <a:cs typeface="Tw Cen MT"/>
              </a:rPr>
              <a:t>a</a:t>
            </a:r>
            <a:r>
              <a:rPr sz="1600" b="1" dirty="0">
                <a:latin typeface="Tw Cen MT"/>
                <a:cs typeface="Tw Cen MT"/>
              </a:rPr>
              <a:t>n</a:t>
            </a:r>
            <a:r>
              <a:rPr sz="1600" b="1" spc="-5" dirty="0">
                <a:latin typeface="Tw Cen MT"/>
                <a:cs typeface="Tw Cen MT"/>
              </a:rPr>
              <a:t>s</a:t>
            </a:r>
            <a:r>
              <a:rPr sz="1600" b="1" spc="-10" dirty="0">
                <a:latin typeface="Tw Cen MT"/>
                <a:cs typeface="Tw Cen MT"/>
              </a:rPr>
              <a:t>m</a:t>
            </a:r>
            <a:r>
              <a:rPr sz="1600" b="1" dirty="0">
                <a:latin typeface="Tw Cen MT"/>
                <a:cs typeface="Tw Cen MT"/>
              </a:rPr>
              <a:t>i</a:t>
            </a:r>
            <a:r>
              <a:rPr sz="1600" b="1" spc="-5" dirty="0">
                <a:latin typeface="Tw Cen MT"/>
                <a:cs typeface="Tw Cen MT"/>
              </a:rPr>
              <a:t>ss</a:t>
            </a:r>
            <a:r>
              <a:rPr sz="1600" b="1" dirty="0">
                <a:latin typeface="Tw Cen MT"/>
                <a:cs typeface="Tw Cen MT"/>
              </a:rPr>
              <a:t>ion,  variation </a:t>
            </a:r>
            <a:r>
              <a:rPr sz="1600" b="1" spc="-5" dirty="0">
                <a:latin typeface="Tw Cen MT"/>
                <a:cs typeface="Tw Cen MT"/>
              </a:rPr>
              <a:t>et  </a:t>
            </a:r>
            <a:r>
              <a:rPr sz="1600" b="1" dirty="0">
                <a:latin typeface="Tw Cen MT"/>
                <a:cs typeface="Tw Cen MT"/>
              </a:rPr>
              <a:t>expression</a:t>
            </a:r>
            <a:r>
              <a:rPr sz="1600" b="1" spc="-110" dirty="0">
                <a:latin typeface="Tw Cen MT"/>
                <a:cs typeface="Tw Cen MT"/>
              </a:rPr>
              <a:t> </a:t>
            </a:r>
            <a:r>
              <a:rPr sz="1600" b="1" dirty="0">
                <a:latin typeface="Tw Cen MT"/>
                <a:cs typeface="Tw Cen MT"/>
              </a:rPr>
              <a:t>du  </a:t>
            </a:r>
            <a:r>
              <a:rPr sz="1600" b="1" spc="-5" dirty="0">
                <a:latin typeface="Tw Cen MT"/>
                <a:cs typeface="Tw Cen MT"/>
              </a:rPr>
              <a:t>programme  génétique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4949" y="4743332"/>
            <a:ext cx="16414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6075" marR="5080" indent="-33401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w Cen MT"/>
                <a:cs typeface="Tw Cen MT"/>
              </a:rPr>
              <a:t>Dynamique</a:t>
            </a:r>
            <a:r>
              <a:rPr sz="1600" b="1" spc="-40" dirty="0">
                <a:latin typeface="Tw Cen MT"/>
                <a:cs typeface="Tw Cen MT"/>
              </a:rPr>
              <a:t> </a:t>
            </a:r>
            <a:r>
              <a:rPr sz="1600" b="1" dirty="0">
                <a:latin typeface="Tw Cen MT"/>
                <a:cs typeface="Tw Cen MT"/>
              </a:rPr>
              <a:t>interne  </a:t>
            </a:r>
            <a:r>
              <a:rPr sz="1600" b="1" spc="-5" dirty="0">
                <a:latin typeface="Tw Cen MT"/>
                <a:cs typeface="Tw Cen MT"/>
              </a:rPr>
              <a:t>de </a:t>
            </a:r>
            <a:r>
              <a:rPr sz="1600" b="1" dirty="0">
                <a:latin typeface="Tw Cen MT"/>
                <a:cs typeface="Tw Cen MT"/>
              </a:rPr>
              <a:t>la</a:t>
            </a:r>
            <a:r>
              <a:rPr sz="1600" b="1" spc="-30" dirty="0">
                <a:latin typeface="Tw Cen MT"/>
                <a:cs typeface="Tw Cen MT"/>
              </a:rPr>
              <a:t> </a:t>
            </a:r>
            <a:r>
              <a:rPr sz="1600" b="1" dirty="0">
                <a:latin typeface="Tw Cen MT"/>
                <a:cs typeface="Tw Cen MT"/>
              </a:rPr>
              <a:t>Terre</a:t>
            </a:r>
            <a:endParaRPr sz="1600"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7081" y="1937660"/>
            <a:ext cx="1791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9745">
              <a:lnSpc>
                <a:spcPct val="100000"/>
              </a:lnSpc>
              <a:spcBef>
                <a:spcPts val="100"/>
              </a:spcBef>
            </a:pP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ENJEUX </a:t>
            </a:r>
            <a:r>
              <a:rPr sz="1800" b="1" spc="-5" dirty="0">
                <a:latin typeface="Tw Cen MT"/>
                <a:cs typeface="Tw Cen MT"/>
              </a:rPr>
              <a:t> 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C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ON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TEMP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O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R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A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I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NS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4965" y="3309259"/>
            <a:ext cx="18154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w Cen MT"/>
                <a:cs typeface="Tw Cen MT"/>
              </a:rPr>
              <a:t>Ecosystèmes </a:t>
            </a:r>
            <a:r>
              <a:rPr sz="1800" b="1" dirty="0">
                <a:latin typeface="Tw Cen MT"/>
                <a:cs typeface="Tw Cen MT"/>
              </a:rPr>
              <a:t>et  </a:t>
            </a:r>
            <a:r>
              <a:rPr sz="1800" b="1" spc="5" dirty="0">
                <a:latin typeface="Tw Cen MT"/>
                <a:cs typeface="Tw Cen MT"/>
              </a:rPr>
              <a:t>service  </a:t>
            </a:r>
            <a:r>
              <a:rPr sz="1800" b="1" dirty="0">
                <a:latin typeface="Tw Cen MT"/>
                <a:cs typeface="Tw Cen MT"/>
              </a:rPr>
              <a:t>enviro</a:t>
            </a:r>
            <a:r>
              <a:rPr sz="1800" b="1" spc="-10" dirty="0">
                <a:latin typeface="Tw Cen MT"/>
                <a:cs typeface="Tw Cen MT"/>
              </a:rPr>
              <a:t>nn</a:t>
            </a:r>
            <a:r>
              <a:rPr sz="1800" b="1" dirty="0">
                <a:latin typeface="Tw Cen MT"/>
                <a:cs typeface="Tw Cen MT"/>
              </a:rPr>
              <a:t>eme</a:t>
            </a:r>
            <a:r>
              <a:rPr sz="1800" b="1" spc="-10" dirty="0">
                <a:latin typeface="Tw Cen MT"/>
                <a:cs typeface="Tw Cen MT"/>
              </a:rPr>
              <a:t>n</a:t>
            </a:r>
            <a:r>
              <a:rPr sz="1800" b="1" spc="-15" dirty="0">
                <a:latin typeface="Tw Cen MT"/>
                <a:cs typeface="Tw Cen MT"/>
              </a:rPr>
              <a:t>t</a:t>
            </a:r>
            <a:r>
              <a:rPr sz="1800" b="1" spc="-5" dirty="0">
                <a:latin typeface="Tw Cen MT"/>
                <a:cs typeface="Tw Cen MT"/>
              </a:rPr>
              <a:t>a</a:t>
            </a:r>
            <a:r>
              <a:rPr sz="1800" b="1" dirty="0">
                <a:latin typeface="Tw Cen MT"/>
                <a:cs typeface="Tw Cen MT"/>
              </a:rPr>
              <a:t>ux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7891" y="1937660"/>
            <a:ext cx="18757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7220" marR="5080" indent="-605155">
              <a:lnSpc>
                <a:spcPct val="100000"/>
              </a:lnSpc>
              <a:spcBef>
                <a:spcPts val="100"/>
              </a:spcBef>
            </a:pP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CORPS HUMAIN</a:t>
            </a:r>
            <a:r>
              <a:rPr sz="1800" b="1" u="heavy" spc="-9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ET </a:t>
            </a:r>
            <a:r>
              <a:rPr sz="1800" b="1" dirty="0">
                <a:latin typeface="Tw Cen MT"/>
                <a:cs typeface="Tw Cen MT"/>
              </a:rPr>
              <a:t>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SANTE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91795" y="3034939"/>
            <a:ext cx="1889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675" marR="5080" indent="-56261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w Cen MT"/>
                <a:cs typeface="Tw Cen MT"/>
              </a:rPr>
              <a:t>Variation</a:t>
            </a:r>
            <a:r>
              <a:rPr sz="1800" b="1" spc="-55" dirty="0">
                <a:latin typeface="Tw Cen MT"/>
                <a:cs typeface="Tw Cen MT"/>
              </a:rPr>
              <a:t> </a:t>
            </a:r>
            <a:r>
              <a:rPr sz="1800" b="1" spc="-5" dirty="0">
                <a:latin typeface="Tw Cen MT"/>
                <a:cs typeface="Tw Cen MT"/>
              </a:rPr>
              <a:t>génétique  </a:t>
            </a:r>
            <a:r>
              <a:rPr sz="1800" b="1" dirty="0">
                <a:latin typeface="Tw Cen MT"/>
                <a:cs typeface="Tw Cen MT"/>
              </a:rPr>
              <a:t>et</a:t>
            </a:r>
            <a:r>
              <a:rPr sz="1800" b="1" spc="-25" dirty="0">
                <a:latin typeface="Tw Cen MT"/>
                <a:cs typeface="Tw Cen MT"/>
              </a:rPr>
              <a:t> </a:t>
            </a:r>
            <a:r>
              <a:rPr sz="1800" b="1" spc="-5" dirty="0">
                <a:latin typeface="Tw Cen MT"/>
                <a:cs typeface="Tw Cen MT"/>
              </a:rPr>
              <a:t>santé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23800" y="4406539"/>
            <a:ext cx="182498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w Cen MT"/>
                <a:cs typeface="Tw Cen MT"/>
              </a:rPr>
              <a:t>Fonctionnement</a:t>
            </a:r>
            <a:r>
              <a:rPr sz="1800" b="1" spc="-95" dirty="0">
                <a:latin typeface="Tw Cen MT"/>
                <a:cs typeface="Tw Cen MT"/>
              </a:rPr>
              <a:t> </a:t>
            </a:r>
            <a:r>
              <a:rPr sz="1800" b="1" dirty="0">
                <a:latin typeface="Tw Cen MT"/>
                <a:cs typeface="Tw Cen MT"/>
              </a:rPr>
              <a:t>du  système  immunitaire</a:t>
            </a:r>
            <a:endParaRPr sz="18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C299170-51D8-0949-917C-54CFDEF2C7BF}"/>
              </a:ext>
            </a:extLst>
          </p:cNvPr>
          <p:cNvGrpSpPr/>
          <p:nvPr/>
        </p:nvGrpSpPr>
        <p:grpSpPr>
          <a:xfrm>
            <a:off x="612140" y="381000"/>
            <a:ext cx="7919719" cy="5039360"/>
            <a:chOff x="720090" y="72749"/>
            <a:chExt cx="7919719" cy="5039360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5AEC50AF-4B6D-7A49-84F7-E602607927A5}"/>
                </a:ext>
              </a:extLst>
            </p:cNvPr>
            <p:cNvSpPr/>
            <p:nvPr/>
          </p:nvSpPr>
          <p:spPr>
            <a:xfrm>
              <a:off x="720090" y="72749"/>
              <a:ext cx="7919719" cy="50393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108496EC-6812-314F-9C39-3CF385CF5598}"/>
                </a:ext>
              </a:extLst>
            </p:cNvPr>
            <p:cNvSpPr txBox="1"/>
            <p:nvPr/>
          </p:nvSpPr>
          <p:spPr>
            <a:xfrm>
              <a:off x="867410" y="509630"/>
              <a:ext cx="1790064" cy="13754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132080" algn="ctr">
                <a:lnSpc>
                  <a:spcPts val="4705"/>
                </a:lnSpc>
                <a:spcBef>
                  <a:spcPts val="100"/>
                </a:spcBef>
              </a:pPr>
              <a:r>
                <a:rPr sz="4000" b="1" spc="-5" dirty="0">
                  <a:latin typeface="Arial"/>
                  <a:cs typeface="Arial"/>
                </a:rPr>
                <a:t>1.</a:t>
              </a:r>
              <a:endParaRPr sz="4000">
                <a:latin typeface="Arial"/>
                <a:cs typeface="Arial"/>
              </a:endParaRPr>
            </a:p>
            <a:p>
              <a:pPr marL="316230" marR="5080" indent="-303530">
                <a:lnSpc>
                  <a:spcPts val="2900"/>
                </a:lnSpc>
                <a:spcBef>
                  <a:spcPts val="185"/>
                </a:spcBef>
              </a:pPr>
              <a:r>
                <a:rPr sz="2600" b="1" dirty="0">
                  <a:latin typeface="Arial"/>
                  <a:cs typeface="Arial"/>
                </a:rPr>
                <a:t>Les</a:t>
              </a:r>
              <a:r>
                <a:rPr sz="2600" b="1" spc="-65" dirty="0">
                  <a:latin typeface="Arial"/>
                  <a:cs typeface="Arial"/>
                </a:rPr>
                <a:t> </a:t>
              </a:r>
              <a:r>
                <a:rPr sz="2600" b="1" spc="-5" dirty="0">
                  <a:latin typeface="Arial"/>
                  <a:cs typeface="Arial"/>
                </a:rPr>
                <a:t>grands  </a:t>
              </a:r>
              <a:r>
                <a:rPr sz="2600" b="1" dirty="0">
                  <a:latin typeface="Arial"/>
                  <a:cs typeface="Arial"/>
                </a:rPr>
                <a:t>thèmes</a:t>
              </a:r>
              <a:endParaRPr sz="2600">
                <a:latin typeface="Arial"/>
                <a:cs typeface="Arial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A71021BB-8762-0246-85C9-A2F43D838FF6}"/>
                </a:ext>
              </a:extLst>
            </p:cNvPr>
            <p:cNvSpPr txBox="1"/>
            <p:nvPr/>
          </p:nvSpPr>
          <p:spPr>
            <a:xfrm>
              <a:off x="1393189" y="3250289"/>
              <a:ext cx="2158365" cy="1529080"/>
            </a:xfrm>
            <a:prstGeom prst="rect">
              <a:avLst/>
            </a:prstGeom>
          </p:spPr>
          <p:txBody>
            <a:bodyPr vert="horz" wrap="square" lIns="0" tIns="39370" rIns="0" bIns="0" rtlCol="0">
              <a:spAutoFit/>
            </a:bodyPr>
            <a:lstStyle/>
            <a:p>
              <a:pPr marL="12065" marR="5080" algn="ctr">
                <a:lnSpc>
                  <a:spcPct val="93200"/>
                </a:lnSpc>
                <a:spcBef>
                  <a:spcPts val="310"/>
                </a:spcBef>
              </a:pPr>
              <a:r>
                <a:rPr sz="2600" b="1" spc="-130" dirty="0">
                  <a:latin typeface="Arial"/>
                  <a:cs typeface="Arial"/>
                </a:rPr>
                <a:t>T</a:t>
              </a:r>
              <a:r>
                <a:rPr sz="2600" b="1" spc="-5" dirty="0">
                  <a:latin typeface="Arial"/>
                  <a:cs typeface="Arial"/>
                </a:rPr>
                <a:t>r</a:t>
              </a:r>
              <a:r>
                <a:rPr sz="2600" b="1" dirty="0">
                  <a:latin typeface="Arial"/>
                  <a:cs typeface="Arial"/>
                </a:rPr>
                <a:t>ansm</a:t>
              </a:r>
              <a:r>
                <a:rPr sz="2600" b="1" spc="-5" dirty="0">
                  <a:latin typeface="Arial"/>
                  <a:cs typeface="Arial"/>
                </a:rPr>
                <a:t>i</a:t>
              </a:r>
              <a:r>
                <a:rPr sz="2600" b="1" dirty="0">
                  <a:latin typeface="Arial"/>
                  <a:cs typeface="Arial"/>
                </a:rPr>
                <a:t>s</a:t>
              </a:r>
              <a:r>
                <a:rPr sz="2600" b="1" spc="10" dirty="0">
                  <a:latin typeface="Arial"/>
                  <a:cs typeface="Arial"/>
                </a:rPr>
                <a:t>s</a:t>
              </a:r>
              <a:r>
                <a:rPr sz="2600" b="1" spc="-5" dirty="0">
                  <a:latin typeface="Arial"/>
                  <a:cs typeface="Arial"/>
                </a:rPr>
                <a:t>i</a:t>
              </a:r>
              <a:r>
                <a:rPr sz="2600" b="1" dirty="0">
                  <a:latin typeface="Arial"/>
                  <a:cs typeface="Arial"/>
                </a:rPr>
                <a:t>on  du       </a:t>
              </a:r>
              <a:r>
                <a:rPr sz="2600" b="1" spc="-5" dirty="0">
                  <a:latin typeface="Arial"/>
                  <a:cs typeface="Arial"/>
                </a:rPr>
                <a:t>patrimoine  </a:t>
              </a:r>
              <a:r>
                <a:rPr sz="2600" b="1" dirty="0">
                  <a:latin typeface="Arial"/>
                  <a:cs typeface="Arial"/>
                </a:rPr>
                <a:t>génétique</a:t>
              </a:r>
              <a:endParaRPr sz="2600" dirty="0">
                <a:latin typeface="Arial"/>
                <a:cs typeface="Arial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E6594559-FD8F-994B-88AA-2F9AB39D1A5C}"/>
                </a:ext>
              </a:extLst>
            </p:cNvPr>
            <p:cNvSpPr txBox="1"/>
            <p:nvPr/>
          </p:nvSpPr>
          <p:spPr>
            <a:xfrm>
              <a:off x="6289040" y="3363319"/>
              <a:ext cx="2250440" cy="115951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12065" marR="5080" algn="ctr">
                <a:lnSpc>
                  <a:spcPts val="2900"/>
                </a:lnSpc>
                <a:spcBef>
                  <a:spcPts val="380"/>
                </a:spcBef>
              </a:pPr>
              <a:r>
                <a:rPr sz="2600" b="1" dirty="0">
                  <a:latin typeface="Arial"/>
                  <a:cs typeface="Arial"/>
                </a:rPr>
                <a:t>La</a:t>
              </a:r>
              <a:r>
                <a:rPr sz="2600" b="1" spc="-80" dirty="0">
                  <a:latin typeface="Arial"/>
                  <a:cs typeface="Arial"/>
                </a:rPr>
                <a:t> </a:t>
              </a:r>
              <a:r>
                <a:rPr sz="2600" b="1" dirty="0">
                  <a:latin typeface="Arial"/>
                  <a:cs typeface="Arial"/>
                </a:rPr>
                <a:t>dynamique  </a:t>
              </a:r>
              <a:r>
                <a:rPr sz="2600" b="1" spc="-5" dirty="0">
                  <a:latin typeface="Arial"/>
                  <a:cs typeface="Arial"/>
                </a:rPr>
                <a:t>interne</a:t>
              </a:r>
              <a:r>
                <a:rPr sz="2600" b="1" spc="-20" dirty="0">
                  <a:latin typeface="Arial"/>
                  <a:cs typeface="Arial"/>
                </a:rPr>
                <a:t> </a:t>
              </a:r>
              <a:r>
                <a:rPr sz="2600" b="1" dirty="0">
                  <a:latin typeface="Arial"/>
                  <a:cs typeface="Arial"/>
                </a:rPr>
                <a:t>de</a:t>
              </a:r>
              <a:endParaRPr sz="2600" dirty="0">
                <a:latin typeface="Arial"/>
                <a:cs typeface="Arial"/>
              </a:endParaRPr>
            </a:p>
            <a:p>
              <a:pPr marL="1270" algn="ctr">
                <a:lnSpc>
                  <a:spcPts val="2850"/>
                </a:lnSpc>
              </a:pPr>
              <a:r>
                <a:rPr sz="2600" b="1" spc="-5" dirty="0">
                  <a:latin typeface="Arial"/>
                  <a:cs typeface="Arial"/>
                </a:rPr>
                <a:t>la</a:t>
              </a:r>
              <a:r>
                <a:rPr sz="2600" b="1" spc="-20" dirty="0">
                  <a:latin typeface="Arial"/>
                  <a:cs typeface="Arial"/>
                </a:rPr>
                <a:t> </a:t>
              </a:r>
              <a:r>
                <a:rPr sz="2600" b="1" spc="-45" dirty="0">
                  <a:latin typeface="Arial"/>
                  <a:cs typeface="Arial"/>
                </a:rPr>
                <a:t>Terre</a:t>
              </a:r>
              <a:endParaRPr sz="2600" dirty="0">
                <a:latin typeface="Arial"/>
                <a:cs typeface="Arial"/>
              </a:endParaRPr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id="{33C567FA-5D69-A640-A883-255ACAC6C4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3662" y="524511"/>
            <a:ext cx="2297428" cy="2047227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21970" marR="421640" indent="-141605" algn="ctr">
              <a:lnSpc>
                <a:spcPct val="97500"/>
              </a:lnSpc>
              <a:spcBef>
                <a:spcPts val="185"/>
              </a:spcBef>
            </a:pPr>
            <a:r>
              <a:rPr sz="2800" spc="-10" dirty="0"/>
              <a:t>Thème </a:t>
            </a:r>
            <a:r>
              <a:rPr sz="2800" dirty="0"/>
              <a:t>1  </a:t>
            </a:r>
            <a:r>
              <a:rPr dirty="0"/>
              <a:t>La </a:t>
            </a:r>
            <a:r>
              <a:rPr spc="-35" dirty="0"/>
              <a:t>Terre,</a:t>
            </a:r>
            <a:r>
              <a:rPr spc="-105" dirty="0"/>
              <a:t> </a:t>
            </a:r>
            <a:r>
              <a:rPr spc="-5" dirty="0"/>
              <a:t>la  </a:t>
            </a:r>
            <a:r>
              <a:rPr spc="-20" dirty="0"/>
              <a:t>Vie</a:t>
            </a:r>
            <a:r>
              <a:rPr spc="-25" dirty="0"/>
              <a:t> </a:t>
            </a:r>
            <a:r>
              <a:rPr dirty="0"/>
              <a:t>et</a:t>
            </a:r>
            <a:endParaRPr sz="2800" dirty="0"/>
          </a:p>
          <a:p>
            <a:pPr marL="12700" marR="5080" algn="ctr">
              <a:lnSpc>
                <a:spcPts val="2910"/>
              </a:lnSpc>
              <a:spcBef>
                <a:spcPts val="50"/>
              </a:spcBef>
            </a:pPr>
            <a:r>
              <a:rPr spc="-5" dirty="0"/>
              <a:t>l’organisation</a:t>
            </a:r>
            <a:r>
              <a:rPr spc="-45" dirty="0"/>
              <a:t> </a:t>
            </a:r>
            <a:r>
              <a:rPr dirty="0"/>
              <a:t>du  vivant</a:t>
            </a:r>
          </a:p>
        </p:txBody>
      </p:sp>
    </p:spTree>
    <p:extLst>
      <p:ext uri="{BB962C8B-B14F-4D97-AF65-F5344CB8AC3E}">
        <p14:creationId xmlns:p14="http://schemas.microsoft.com/office/powerpoint/2010/main" val="83885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7DBEFF63-B532-3648-A138-01BF7B4934D3}"/>
              </a:ext>
            </a:extLst>
          </p:cNvPr>
          <p:cNvGrpSpPr/>
          <p:nvPr/>
        </p:nvGrpSpPr>
        <p:grpSpPr>
          <a:xfrm>
            <a:off x="609600" y="457200"/>
            <a:ext cx="7506335" cy="5327650"/>
            <a:chOff x="647700" y="72749"/>
            <a:chExt cx="7506335" cy="5327650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63CDE7F5-0473-6F42-AAD5-D51325852F14}"/>
                </a:ext>
              </a:extLst>
            </p:cNvPr>
            <p:cNvSpPr/>
            <p:nvPr/>
          </p:nvSpPr>
          <p:spPr>
            <a:xfrm>
              <a:off x="647700" y="72749"/>
              <a:ext cx="7489190" cy="53276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B790D5FC-A76D-C347-B4B9-DF165911891C}"/>
                </a:ext>
              </a:extLst>
            </p:cNvPr>
            <p:cNvSpPr txBox="1"/>
            <p:nvPr/>
          </p:nvSpPr>
          <p:spPr>
            <a:xfrm>
              <a:off x="1033780" y="3579219"/>
              <a:ext cx="2967355" cy="115951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380365" marR="462915" algn="ctr">
                <a:lnSpc>
                  <a:spcPts val="2900"/>
                </a:lnSpc>
                <a:spcBef>
                  <a:spcPts val="380"/>
                </a:spcBef>
              </a:pPr>
              <a:r>
                <a:rPr sz="2600" b="1" dirty="0">
                  <a:latin typeface="Arial"/>
                  <a:cs typeface="Arial"/>
                </a:rPr>
                <a:t>Ec</a:t>
              </a:r>
              <a:r>
                <a:rPr sz="2600" b="1" spc="5" dirty="0">
                  <a:latin typeface="Arial"/>
                  <a:cs typeface="Arial"/>
                </a:rPr>
                <a:t>o</a:t>
              </a:r>
              <a:r>
                <a:rPr sz="2600" b="1" dirty="0">
                  <a:latin typeface="Arial"/>
                  <a:cs typeface="Arial"/>
                </a:rPr>
                <a:t>s</a:t>
              </a:r>
              <a:r>
                <a:rPr sz="2600" b="1" spc="10" dirty="0">
                  <a:latin typeface="Arial"/>
                  <a:cs typeface="Arial"/>
                </a:rPr>
                <a:t>y</a:t>
              </a:r>
              <a:r>
                <a:rPr sz="2600" b="1" dirty="0">
                  <a:latin typeface="Arial"/>
                  <a:cs typeface="Arial"/>
                </a:rPr>
                <a:t>s</a:t>
              </a:r>
              <a:r>
                <a:rPr sz="2600" b="1" spc="-10" dirty="0">
                  <a:latin typeface="Arial"/>
                  <a:cs typeface="Arial"/>
                </a:rPr>
                <a:t>t</a:t>
              </a:r>
              <a:r>
                <a:rPr sz="2600" b="1" dirty="0">
                  <a:latin typeface="Arial"/>
                  <a:cs typeface="Arial"/>
                </a:rPr>
                <a:t>èmes  </a:t>
              </a:r>
              <a:r>
                <a:rPr sz="2600" b="1" spc="5" dirty="0">
                  <a:latin typeface="Arial"/>
                  <a:cs typeface="Arial"/>
                </a:rPr>
                <a:t>et</a:t>
              </a:r>
              <a:r>
                <a:rPr sz="2600" b="1" spc="-45" dirty="0">
                  <a:latin typeface="Arial"/>
                  <a:cs typeface="Arial"/>
                </a:rPr>
                <a:t> </a:t>
              </a:r>
              <a:r>
                <a:rPr sz="2600" b="1" dirty="0">
                  <a:latin typeface="Arial"/>
                  <a:cs typeface="Arial"/>
                </a:rPr>
                <a:t>services</a:t>
              </a:r>
              <a:endParaRPr sz="2600" dirty="0">
                <a:latin typeface="Arial"/>
                <a:cs typeface="Arial"/>
              </a:endParaRPr>
            </a:p>
            <a:p>
              <a:pPr algn="ctr">
                <a:lnSpc>
                  <a:spcPts val="2850"/>
                </a:lnSpc>
              </a:pPr>
              <a:r>
                <a:rPr sz="2600" b="1" dirty="0">
                  <a:latin typeface="Arial"/>
                  <a:cs typeface="Arial"/>
                </a:rPr>
                <a:t>e</a:t>
              </a:r>
              <a:r>
                <a:rPr sz="2600" b="1" spc="5" dirty="0">
                  <a:latin typeface="Arial"/>
                  <a:cs typeface="Arial"/>
                </a:rPr>
                <a:t>n</a:t>
              </a:r>
              <a:r>
                <a:rPr sz="2600" b="1" dirty="0">
                  <a:latin typeface="Arial"/>
                  <a:cs typeface="Arial"/>
                </a:rPr>
                <a:t>v</a:t>
              </a:r>
              <a:r>
                <a:rPr sz="2600" b="1" spc="-5" dirty="0">
                  <a:latin typeface="Arial"/>
                  <a:cs typeface="Arial"/>
                </a:rPr>
                <a:t>ir</a:t>
              </a:r>
              <a:r>
                <a:rPr sz="2600" b="1" spc="5" dirty="0">
                  <a:latin typeface="Arial"/>
                  <a:cs typeface="Arial"/>
                </a:rPr>
                <a:t>o</a:t>
              </a:r>
              <a:r>
                <a:rPr sz="2600" b="1" dirty="0">
                  <a:latin typeface="Arial"/>
                  <a:cs typeface="Arial"/>
                </a:rPr>
                <a:t>n</a:t>
              </a:r>
              <a:r>
                <a:rPr sz="2600" b="1" spc="5" dirty="0">
                  <a:latin typeface="Arial"/>
                  <a:cs typeface="Arial"/>
                </a:rPr>
                <a:t>n</a:t>
              </a:r>
              <a:r>
                <a:rPr sz="2600" b="1" dirty="0">
                  <a:latin typeface="Arial"/>
                  <a:cs typeface="Arial"/>
                </a:rPr>
                <a:t>eme</a:t>
              </a:r>
              <a:r>
                <a:rPr sz="2600" b="1" spc="5" dirty="0">
                  <a:latin typeface="Arial"/>
                  <a:cs typeface="Arial"/>
                </a:rPr>
                <a:t>n</a:t>
              </a:r>
              <a:r>
                <a:rPr sz="2600" b="1" spc="-10" dirty="0">
                  <a:latin typeface="Arial"/>
                  <a:cs typeface="Arial"/>
                </a:rPr>
                <a:t>t</a:t>
              </a:r>
              <a:r>
                <a:rPr sz="2600" b="1" dirty="0">
                  <a:latin typeface="Arial"/>
                  <a:cs typeface="Arial"/>
                </a:rPr>
                <a:t>a</a:t>
              </a:r>
              <a:r>
                <a:rPr sz="2600" b="1" spc="5" dirty="0">
                  <a:latin typeface="Arial"/>
                  <a:cs typeface="Arial"/>
                </a:rPr>
                <a:t>u</a:t>
              </a:r>
              <a:r>
                <a:rPr sz="2600" b="1" dirty="0">
                  <a:latin typeface="Arial"/>
                  <a:cs typeface="Arial"/>
                </a:rPr>
                <a:t>x</a:t>
              </a:r>
              <a:endParaRPr sz="2600" dirty="0">
                <a:latin typeface="Arial"/>
                <a:cs typeface="Arial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435D7A4D-E7BB-944D-933F-7B17D582912B}"/>
                </a:ext>
              </a:extLst>
            </p:cNvPr>
            <p:cNvSpPr txBox="1"/>
            <p:nvPr/>
          </p:nvSpPr>
          <p:spPr>
            <a:xfrm>
              <a:off x="5666740" y="2791819"/>
              <a:ext cx="2487295" cy="78994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204470" marR="5080" indent="-191770">
                <a:lnSpc>
                  <a:spcPts val="2900"/>
                </a:lnSpc>
                <a:spcBef>
                  <a:spcPts val="380"/>
                </a:spcBef>
              </a:pPr>
              <a:r>
                <a:rPr sz="2600" b="1" dirty="0">
                  <a:latin typeface="Arial"/>
                  <a:cs typeface="Arial"/>
                </a:rPr>
                <a:t>comprendre</a:t>
              </a:r>
              <a:r>
                <a:rPr sz="2600" b="1" spc="-90" dirty="0">
                  <a:latin typeface="Arial"/>
                  <a:cs typeface="Arial"/>
                </a:rPr>
                <a:t> </a:t>
              </a:r>
              <a:r>
                <a:rPr sz="2600" b="1" spc="-5" dirty="0">
                  <a:latin typeface="Arial"/>
                  <a:cs typeface="Arial"/>
                </a:rPr>
                <a:t>les  </a:t>
              </a:r>
              <a:r>
                <a:rPr sz="2600" b="1" dirty="0">
                  <a:latin typeface="Arial"/>
                  <a:cs typeface="Arial"/>
                </a:rPr>
                <a:t>écosystèmes</a:t>
              </a:r>
              <a:endParaRPr sz="2600">
                <a:latin typeface="Arial"/>
                <a:cs typeface="Arial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735D438C-2A33-DB49-8B41-58FE1F1E4A47}"/>
                </a:ext>
              </a:extLst>
            </p:cNvPr>
            <p:cNvSpPr txBox="1"/>
            <p:nvPr/>
          </p:nvSpPr>
          <p:spPr>
            <a:xfrm>
              <a:off x="5858509" y="4375510"/>
              <a:ext cx="2104390" cy="78994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12700" marR="5080" indent="323850">
                <a:lnSpc>
                  <a:spcPts val="2900"/>
                </a:lnSpc>
                <a:spcBef>
                  <a:spcPts val="380"/>
                </a:spcBef>
              </a:pPr>
              <a:r>
                <a:rPr sz="2600" b="1" dirty="0">
                  <a:latin typeface="Arial"/>
                  <a:cs typeface="Arial"/>
                </a:rPr>
                <a:t>Gérer </a:t>
              </a:r>
              <a:r>
                <a:rPr sz="2600" b="1" spc="-5" dirty="0">
                  <a:latin typeface="Arial"/>
                  <a:cs typeface="Arial"/>
                </a:rPr>
                <a:t>les  </a:t>
              </a:r>
              <a:r>
                <a:rPr sz="2600" b="1" dirty="0">
                  <a:latin typeface="Arial"/>
                  <a:cs typeface="Arial"/>
                </a:rPr>
                <a:t>éc</a:t>
              </a:r>
              <a:r>
                <a:rPr sz="2600" b="1" spc="5" dirty="0">
                  <a:latin typeface="Arial"/>
                  <a:cs typeface="Arial"/>
                </a:rPr>
                <a:t>o</a:t>
              </a:r>
              <a:r>
                <a:rPr sz="2600" b="1" dirty="0">
                  <a:latin typeface="Arial"/>
                  <a:cs typeface="Arial"/>
                </a:rPr>
                <a:t>systè</a:t>
              </a:r>
              <a:r>
                <a:rPr sz="2600" b="1" spc="-5" dirty="0">
                  <a:latin typeface="Arial"/>
                  <a:cs typeface="Arial"/>
                </a:rPr>
                <a:t>m</a:t>
              </a:r>
              <a:r>
                <a:rPr sz="2600" b="1" spc="10" dirty="0">
                  <a:latin typeface="Arial"/>
                  <a:cs typeface="Arial"/>
                </a:rPr>
                <a:t>e</a:t>
              </a:r>
              <a:r>
                <a:rPr sz="2600" b="1" dirty="0">
                  <a:latin typeface="Arial"/>
                  <a:cs typeface="Arial"/>
                </a:rPr>
                <a:t>s</a:t>
              </a:r>
              <a:endParaRPr sz="2600">
                <a:latin typeface="Arial"/>
                <a:cs typeface="Arial"/>
              </a:endParaRPr>
            </a:p>
          </p:txBody>
        </p:sp>
      </p:grpSp>
      <p:sp>
        <p:nvSpPr>
          <p:cNvPr id="9" name="object 5">
            <a:extLst>
              <a:ext uri="{FF2B5EF4-FFF2-40B4-BE49-F238E27FC236}">
                <a16:creationId xmlns:a16="http://schemas.microsoft.com/office/drawing/2014/main" id="{CB38ED77-9CD0-FB4B-9348-4DDA796BE2CC}"/>
              </a:ext>
            </a:extLst>
          </p:cNvPr>
          <p:cNvSpPr txBox="1"/>
          <p:nvPr/>
        </p:nvSpPr>
        <p:spPr>
          <a:xfrm>
            <a:off x="3963035" y="520381"/>
            <a:ext cx="2451735" cy="196215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indent="-140970" algn="ctr">
              <a:lnSpc>
                <a:spcPct val="96000"/>
              </a:lnSpc>
              <a:spcBef>
                <a:spcPts val="234"/>
              </a:spcBef>
            </a:pP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Thème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2  </a:t>
            </a: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Enjeux  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600" b="1" spc="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600" b="1" spc="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emp</a:t>
            </a:r>
            <a:r>
              <a:rPr sz="2600" b="1" spc="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600" b="1" spc="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s  de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endParaRPr sz="26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" algn="ctr">
              <a:lnSpc>
                <a:spcPts val="2910"/>
              </a:lnSpc>
            </a:pPr>
            <a:r>
              <a:rPr sz="2600" b="1" dirty="0">
                <a:solidFill>
                  <a:srgbClr val="FF0000"/>
                </a:solidFill>
                <a:latin typeface="Arial"/>
                <a:cs typeface="Arial"/>
              </a:rPr>
              <a:t>planète</a:t>
            </a:r>
            <a:endParaRPr sz="2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450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892</Words>
  <Application>Microsoft Macintosh PowerPoint</Application>
  <PresentationFormat>Affichage à l'écran (4:3)</PresentationFormat>
  <Paragraphs>154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Comic Sans MS</vt:lpstr>
      <vt:lpstr>Comic Sans MS,Bold</vt:lpstr>
      <vt:lpstr>Times New Roman</vt:lpstr>
      <vt:lpstr>Tw Cen MT</vt:lpstr>
      <vt:lpstr>Wingdings</vt:lpstr>
      <vt:lpstr>Office Theme</vt:lpstr>
      <vt:lpstr>SPÉCIALITÉ SVT  EN PREMIÈRE</vt:lpstr>
      <vt:lpstr>Présentation PowerPoint</vt:lpstr>
      <vt:lpstr>3 OBJECTIFS DE LA SPÉCIALITÉ SVT</vt:lpstr>
      <vt:lpstr>COMPÉTENCES DÉVELOPPÉES EN SPÉ SVT</vt:lpstr>
      <vt:lpstr>OUTILS ET SUPPORTS EN SPÉ SVT</vt:lpstr>
      <vt:lpstr>Présentation PowerPoint</vt:lpstr>
      <vt:lpstr>PROGRAMME SPÉ SVT PREMIERE</vt:lpstr>
      <vt:lpstr>Thème 1  La Terre, la  Vie et l’organisation du  vivant</vt:lpstr>
      <vt:lpstr>Présentation PowerPoint</vt:lpstr>
      <vt:lpstr>Présentation PowerPoint</vt:lpstr>
      <vt:lpstr>Présentation PowerPoint</vt:lpstr>
      <vt:lpstr>Présentation PowerPoint</vt:lpstr>
      <vt:lpstr>QUELLES POURSUITES D’ÉTUDES AVEC LA  SPÉCIALITÉ SVT ?</vt:lpstr>
      <vt:lpstr>QUELLES ASSOCIATIONS DE SPÉCIALITÉS  AVEC LA SPÉ SVT ?</vt:lpstr>
      <vt:lpstr>QUELLES ASSOCIATIONS DE SPÉCIALITÉS  AVEC LA SPÉ SVT ?</vt:lpstr>
      <vt:lpstr>Présentation PowerPoint</vt:lpstr>
      <vt:lpstr>Etude de santé</vt:lpstr>
      <vt:lpstr>DOMAINE DE LA SANTÉ ET DU SOCIAL</vt:lpstr>
      <vt:lpstr>Présentation PowerPoint</vt:lpstr>
      <vt:lpstr>Domaine de l’alimentation et de  l’environnement</vt:lpstr>
      <vt:lpstr>DOMAINE DU SPORT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spécialité SVT en première</dc:title>
  <dc:creator>admin1</dc:creator>
  <cp:lastModifiedBy>Sylvie Masia</cp:lastModifiedBy>
  <cp:revision>8</cp:revision>
  <dcterms:created xsi:type="dcterms:W3CDTF">2019-11-10T09:10:41Z</dcterms:created>
  <dcterms:modified xsi:type="dcterms:W3CDTF">2021-03-30T18:45:37Z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2019-05-12T00:00:00Z</vt:filetime>
  </property>
  <property fmtid="{D5CDD505-2E9C-101B-9397-08002B2CF9AE}" pid="3" name="Creator">
    <vt:lpwstr>Acrobat PDFMaker 11 pour PowerPoint</vt:lpwstr>
  </property>
  <property fmtid="{D5CDD505-2E9C-101B-9397-08002B2CF9AE}" pid="4" name="LastSaved">
    <vt:filetime>2019-11-10T00:00:00Z</vt:filetime>
  </property>
</Properties>
</file>